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0"/>
  </p:notesMasterIdLst>
  <p:handoutMasterIdLst>
    <p:handoutMasterId r:id="rId21"/>
  </p:handoutMasterIdLst>
  <p:sldIdLst>
    <p:sldId id="256" r:id="rId2"/>
    <p:sldId id="275" r:id="rId3"/>
    <p:sldId id="276" r:id="rId4"/>
    <p:sldId id="286" r:id="rId5"/>
    <p:sldId id="291" r:id="rId6"/>
    <p:sldId id="293" r:id="rId7"/>
    <p:sldId id="294" r:id="rId8"/>
    <p:sldId id="295" r:id="rId9"/>
    <p:sldId id="296" r:id="rId10"/>
    <p:sldId id="297" r:id="rId11"/>
    <p:sldId id="298" r:id="rId12"/>
    <p:sldId id="299" r:id="rId13"/>
    <p:sldId id="300" r:id="rId14"/>
    <p:sldId id="301" r:id="rId15"/>
    <p:sldId id="302" r:id="rId16"/>
    <p:sldId id="303" r:id="rId17"/>
    <p:sldId id="304"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0"/>
    <p:restoredTop sz="94626"/>
  </p:normalViewPr>
  <p:slideViewPr>
    <p:cSldViewPr snapToGrid="0">
      <p:cViewPr varScale="1">
        <p:scale>
          <a:sx n="121" d="100"/>
          <a:sy n="121" d="100"/>
        </p:scale>
        <p:origin x="1096" y="16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F4F6BA-C39C-44F2-A0BD-A1A32CBD667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5081838F-7BC2-41ED-A6A5-312B25A1BC7B}">
      <dgm:prSet custT="1"/>
      <dgm:spPr/>
      <dgm:t>
        <a:bodyPr/>
        <a:lstStyle/>
        <a:p>
          <a:r>
            <a:rPr lang="en-US" sz="1200" b="0" i="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r>
            <a:rPr lang="en-US" sz="1050" b="0" i="0" dirty="0"/>
            <a:t>.  </a:t>
          </a:r>
          <a:endParaRPr lang="en-US" sz="1050" dirty="0"/>
        </a:p>
      </dgm:t>
    </dgm:pt>
    <dgm:pt modelId="{D780D980-9E48-4F37-866C-5C9E90972BF5}" type="parTrans" cxnId="{2BD8B660-EB6A-4050-8DAF-0E08BC5FA94F}">
      <dgm:prSet/>
      <dgm:spPr/>
      <dgm:t>
        <a:bodyPr/>
        <a:lstStyle/>
        <a:p>
          <a:endParaRPr lang="en-US"/>
        </a:p>
      </dgm:t>
    </dgm:pt>
    <dgm:pt modelId="{F844B9C0-7F47-4755-99AF-9A88D004F41D}" type="sibTrans" cxnId="{2BD8B660-EB6A-4050-8DAF-0E08BC5FA94F}">
      <dgm:prSet/>
      <dgm:spPr/>
      <dgm:t>
        <a:bodyPr/>
        <a:lstStyle/>
        <a:p>
          <a:endParaRPr lang="en-US"/>
        </a:p>
      </dgm:t>
    </dgm:pt>
    <dgm:pt modelId="{5BCDA50D-D8E4-44E1-B4DB-105533DE6382}">
      <dgm:prSet custT="1"/>
      <dgm:spPr/>
      <dgm:t>
        <a:bodyPr/>
        <a:lstStyle/>
        <a:p>
          <a:r>
            <a:rPr lang="en-US" sz="1200" b="0" i="0" dirty="0"/>
            <a:t>In this project, we will predict if Falcon-9 first stage will land successfully using data from Falcon-9 launch posted on the website.</a:t>
          </a:r>
          <a:endParaRPr lang="en-US" sz="1200" dirty="0"/>
        </a:p>
      </dgm:t>
    </dgm:pt>
    <dgm:pt modelId="{16303ECD-6336-4051-9A1B-07A3A9B51CBC}" type="parTrans" cxnId="{C1EA3ABB-2453-498C-BA36-F7771A13328A}">
      <dgm:prSet/>
      <dgm:spPr/>
      <dgm:t>
        <a:bodyPr/>
        <a:lstStyle/>
        <a:p>
          <a:endParaRPr lang="en-US"/>
        </a:p>
      </dgm:t>
    </dgm:pt>
    <dgm:pt modelId="{4104FC56-F7E3-496C-BA68-8B83D6255439}" type="sibTrans" cxnId="{C1EA3ABB-2453-498C-BA36-F7771A13328A}">
      <dgm:prSet/>
      <dgm:spPr/>
      <dgm:t>
        <a:bodyPr/>
        <a:lstStyle/>
        <a:p>
          <a:endParaRPr lang="en-US"/>
        </a:p>
      </dgm:t>
    </dgm:pt>
    <dgm:pt modelId="{83115E80-CBF8-BF40-B167-773C0D863EE5}" type="pres">
      <dgm:prSet presAssocID="{63F4F6BA-C39C-44F2-A0BD-A1A32CBD6675}" presName="Name0" presStyleCnt="0">
        <dgm:presLayoutVars>
          <dgm:dir/>
          <dgm:resizeHandles/>
        </dgm:presLayoutVars>
      </dgm:prSet>
      <dgm:spPr/>
    </dgm:pt>
    <dgm:pt modelId="{A8B7314F-4492-8A44-9FAE-943FE6B94F7F}" type="pres">
      <dgm:prSet presAssocID="{5081838F-7BC2-41ED-A6A5-312B25A1BC7B}" presName="compNode" presStyleCnt="0"/>
      <dgm:spPr/>
    </dgm:pt>
    <dgm:pt modelId="{D292AB16-FA4F-294E-BF7D-19E31187209E}" type="pres">
      <dgm:prSet presAssocID="{5081838F-7BC2-41ED-A6A5-312B25A1BC7B}" presName="dummyConnPt" presStyleCnt="0"/>
      <dgm:spPr/>
    </dgm:pt>
    <dgm:pt modelId="{F4885152-EB71-ED4A-97EA-7DC232A0164B}" type="pres">
      <dgm:prSet presAssocID="{5081838F-7BC2-41ED-A6A5-312B25A1BC7B}" presName="node" presStyleLbl="node1" presStyleIdx="0" presStyleCnt="2" custScaleX="169891">
        <dgm:presLayoutVars>
          <dgm:bulletEnabled val="1"/>
        </dgm:presLayoutVars>
      </dgm:prSet>
      <dgm:spPr/>
    </dgm:pt>
    <dgm:pt modelId="{D8A1F40C-B952-AA49-89CC-2D484605224C}" type="pres">
      <dgm:prSet presAssocID="{F844B9C0-7F47-4755-99AF-9A88D004F41D}" presName="sibTrans" presStyleLbl="bgSibTrans2D1" presStyleIdx="0" presStyleCnt="1"/>
      <dgm:spPr/>
    </dgm:pt>
    <dgm:pt modelId="{B91ADDA1-0781-0B43-A9EB-9E47A69959AD}" type="pres">
      <dgm:prSet presAssocID="{5BCDA50D-D8E4-44E1-B4DB-105533DE6382}" presName="compNode" presStyleCnt="0"/>
      <dgm:spPr/>
    </dgm:pt>
    <dgm:pt modelId="{A0403626-5734-794B-B117-DCB17C35A41A}" type="pres">
      <dgm:prSet presAssocID="{5BCDA50D-D8E4-44E1-B4DB-105533DE6382}" presName="dummyConnPt" presStyleCnt="0"/>
      <dgm:spPr/>
    </dgm:pt>
    <dgm:pt modelId="{721987DC-097A-C74C-80C9-3935360C39E6}" type="pres">
      <dgm:prSet presAssocID="{5BCDA50D-D8E4-44E1-B4DB-105533DE6382}" presName="node" presStyleLbl="node1" presStyleIdx="1" presStyleCnt="2" custScaleX="180535">
        <dgm:presLayoutVars>
          <dgm:bulletEnabled val="1"/>
        </dgm:presLayoutVars>
      </dgm:prSet>
      <dgm:spPr/>
    </dgm:pt>
  </dgm:ptLst>
  <dgm:cxnLst>
    <dgm:cxn modelId="{F1647114-3ADC-A24D-86C0-D235FC95967C}" type="presOf" srcId="{5BCDA50D-D8E4-44E1-B4DB-105533DE6382}" destId="{721987DC-097A-C74C-80C9-3935360C39E6}" srcOrd="0" destOrd="0" presId="urn:microsoft.com/office/officeart/2005/8/layout/bProcess4"/>
    <dgm:cxn modelId="{ADE93D44-B5DC-5E4F-AE92-373CBF241F72}" type="presOf" srcId="{F844B9C0-7F47-4755-99AF-9A88D004F41D}" destId="{D8A1F40C-B952-AA49-89CC-2D484605224C}" srcOrd="0" destOrd="0" presId="urn:microsoft.com/office/officeart/2005/8/layout/bProcess4"/>
    <dgm:cxn modelId="{2BD8B660-EB6A-4050-8DAF-0E08BC5FA94F}" srcId="{63F4F6BA-C39C-44F2-A0BD-A1A32CBD6675}" destId="{5081838F-7BC2-41ED-A6A5-312B25A1BC7B}" srcOrd="0" destOrd="0" parTransId="{D780D980-9E48-4F37-866C-5C9E90972BF5}" sibTransId="{F844B9C0-7F47-4755-99AF-9A88D004F41D}"/>
    <dgm:cxn modelId="{A23A7291-69F3-7C43-BA17-53B33412CE9F}" type="presOf" srcId="{63F4F6BA-C39C-44F2-A0BD-A1A32CBD6675}" destId="{83115E80-CBF8-BF40-B167-773C0D863EE5}" srcOrd="0" destOrd="0" presId="urn:microsoft.com/office/officeart/2005/8/layout/bProcess4"/>
    <dgm:cxn modelId="{C1EA3ABB-2453-498C-BA36-F7771A13328A}" srcId="{63F4F6BA-C39C-44F2-A0BD-A1A32CBD6675}" destId="{5BCDA50D-D8E4-44E1-B4DB-105533DE6382}" srcOrd="1" destOrd="0" parTransId="{16303ECD-6336-4051-9A1B-07A3A9B51CBC}" sibTransId="{4104FC56-F7E3-496C-BA68-8B83D6255439}"/>
    <dgm:cxn modelId="{28E5BDF1-0804-FE4E-80F0-E98C1FDE9245}" type="presOf" srcId="{5081838F-7BC2-41ED-A6A5-312B25A1BC7B}" destId="{F4885152-EB71-ED4A-97EA-7DC232A0164B}" srcOrd="0" destOrd="0" presId="urn:microsoft.com/office/officeart/2005/8/layout/bProcess4"/>
    <dgm:cxn modelId="{B43509EB-9100-304C-886B-751E0A7FB346}" type="presParOf" srcId="{83115E80-CBF8-BF40-B167-773C0D863EE5}" destId="{A8B7314F-4492-8A44-9FAE-943FE6B94F7F}" srcOrd="0" destOrd="0" presId="urn:microsoft.com/office/officeart/2005/8/layout/bProcess4"/>
    <dgm:cxn modelId="{6977097A-CAA5-444A-B490-06CB52C188FE}" type="presParOf" srcId="{A8B7314F-4492-8A44-9FAE-943FE6B94F7F}" destId="{D292AB16-FA4F-294E-BF7D-19E31187209E}" srcOrd="0" destOrd="0" presId="urn:microsoft.com/office/officeart/2005/8/layout/bProcess4"/>
    <dgm:cxn modelId="{0271CA26-4015-034D-8FD9-2FA075F696CD}" type="presParOf" srcId="{A8B7314F-4492-8A44-9FAE-943FE6B94F7F}" destId="{F4885152-EB71-ED4A-97EA-7DC232A0164B}" srcOrd="1" destOrd="0" presId="urn:microsoft.com/office/officeart/2005/8/layout/bProcess4"/>
    <dgm:cxn modelId="{E4B6B923-9B64-F948-9B70-9B28AEBB14B1}" type="presParOf" srcId="{83115E80-CBF8-BF40-B167-773C0D863EE5}" destId="{D8A1F40C-B952-AA49-89CC-2D484605224C}" srcOrd="1" destOrd="0" presId="urn:microsoft.com/office/officeart/2005/8/layout/bProcess4"/>
    <dgm:cxn modelId="{74108A84-9386-C745-8E83-4A47E70E9B74}" type="presParOf" srcId="{83115E80-CBF8-BF40-B167-773C0D863EE5}" destId="{B91ADDA1-0781-0B43-A9EB-9E47A69959AD}" srcOrd="2" destOrd="0" presId="urn:microsoft.com/office/officeart/2005/8/layout/bProcess4"/>
    <dgm:cxn modelId="{B8357FEE-1322-6047-8EC4-9D719A90686D}" type="presParOf" srcId="{B91ADDA1-0781-0B43-A9EB-9E47A69959AD}" destId="{A0403626-5734-794B-B117-DCB17C35A41A}" srcOrd="0" destOrd="0" presId="urn:microsoft.com/office/officeart/2005/8/layout/bProcess4"/>
    <dgm:cxn modelId="{F727F1FE-C1B3-3140-8D87-6BDE1E95C6B6}" type="presParOf" srcId="{B91ADDA1-0781-0B43-A9EB-9E47A69959AD}" destId="{721987DC-097A-C74C-80C9-3935360C39E6}"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1F40C-B952-AA49-89CC-2D484605224C}">
      <dsp:nvSpPr>
        <dsp:cNvPr id="0" name=""/>
        <dsp:cNvSpPr/>
      </dsp:nvSpPr>
      <dsp:spPr>
        <a:xfrm rot="5400000">
          <a:off x="728515" y="1418139"/>
          <a:ext cx="2202012" cy="26660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85152-EB71-ED4A-97EA-7DC232A0164B}">
      <dsp:nvSpPr>
        <dsp:cNvPr id="0" name=""/>
        <dsp:cNvSpPr/>
      </dsp:nvSpPr>
      <dsp:spPr>
        <a:xfrm>
          <a:off x="192045" y="1219"/>
          <a:ext cx="5032624" cy="1777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r>
            <a:rPr lang="en-US" sz="1050" b="0" i="0" kern="1200" dirty="0"/>
            <a:t>.  </a:t>
          </a:r>
          <a:endParaRPr lang="en-US" sz="1050" kern="1200" dirty="0"/>
        </a:p>
      </dsp:txBody>
      <dsp:txXfrm>
        <a:off x="244102" y="53276"/>
        <a:ext cx="4928510" cy="1673245"/>
      </dsp:txXfrm>
    </dsp:sp>
    <dsp:sp modelId="{721987DC-097A-C74C-80C9-3935360C39E6}">
      <dsp:nvSpPr>
        <dsp:cNvPr id="0" name=""/>
        <dsp:cNvSpPr/>
      </dsp:nvSpPr>
      <dsp:spPr>
        <a:xfrm>
          <a:off x="34394" y="2222918"/>
          <a:ext cx="5347927" cy="1777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In this project, we will predict if Falcon-9 first stage will land successfully using data from Falcon-9 launch posted on the website.</a:t>
          </a:r>
          <a:endParaRPr lang="en-US" sz="1200" kern="1200" dirty="0"/>
        </a:p>
      </dsp:txBody>
      <dsp:txXfrm>
        <a:off x="86451" y="2274975"/>
        <a:ext cx="5243813" cy="167324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2/12/24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2/12/24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6.wdp"/><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8" y="959830"/>
            <a:ext cx="7276198" cy="3427502"/>
          </a:xfrm>
        </p:spPr>
        <p:txBody>
          <a:bodyPr/>
          <a:lstStyle/>
          <a:p>
            <a:r>
              <a:rPr lang="en-US" dirty="0"/>
              <a:t>Space X-falcon 9</a:t>
            </a:r>
            <a:br>
              <a:rPr lang="en-US" dirty="0"/>
            </a:br>
            <a:r>
              <a:rPr lang="en-US" dirty="0"/>
              <a:t>Data Analysis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381505"/>
            <a:ext cx="7414940" cy="578325"/>
          </a:xfrm>
        </p:spPr>
        <p:txBody>
          <a:bodyPr/>
          <a:lstStyle/>
          <a:p>
            <a:r>
              <a:rPr lang="en-US" dirty="0"/>
              <a:t>Narasimha Rao Vaddi</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06922-22C7-5EBB-AED8-817D9359A566}"/>
            </a:ext>
          </a:extLst>
        </p:cNvPr>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43545-3FE6-59ED-5F7F-8C96F5BC57B4}"/>
              </a:ext>
            </a:extLst>
          </p:cNvPr>
          <p:cNvSpPr>
            <a:spLocks noGrp="1"/>
          </p:cNvSpPr>
          <p:nvPr>
            <p:ph type="title"/>
          </p:nvPr>
        </p:nvSpPr>
        <p:spPr>
          <a:xfrm>
            <a:off x="1352405" y="567206"/>
            <a:ext cx="10117810" cy="582172"/>
          </a:xfrm>
        </p:spPr>
        <p:txBody>
          <a:bodyPr vert="horz" lIns="91440" tIns="45720" rIns="91440" bIns="45720" rtlCol="0" anchor="b">
            <a:normAutofit/>
          </a:bodyPr>
          <a:lstStyle/>
          <a:p>
            <a:r>
              <a:rPr lang="en-US" sz="2400" dirty="0">
                <a:cs typeface="+mj-cs"/>
              </a:rPr>
              <a:t>Data Visualization</a:t>
            </a:r>
          </a:p>
        </p:txBody>
      </p:sp>
      <p:sp>
        <p:nvSpPr>
          <p:cNvPr id="7" name="Footer Placeholder 6">
            <a:extLst>
              <a:ext uri="{FF2B5EF4-FFF2-40B4-BE49-F238E27FC236}">
                <a16:creationId xmlns:a16="http://schemas.microsoft.com/office/drawing/2014/main" id="{9C78B06B-CE27-8F2A-A56D-63A55A2173E1}"/>
              </a:ext>
            </a:extLst>
          </p:cNvPr>
          <p:cNvSpPr>
            <a:spLocks noGrp="1"/>
          </p:cNvSpPr>
          <p:nvPr>
            <p:ph type="ftr" sz="quarter" idx="10"/>
          </p:nvPr>
        </p:nvSpPr>
        <p:spPr>
          <a:xfrm rot="5400000">
            <a:off x="-1821287" y="1983972"/>
            <a:ext cx="4114800" cy="365125"/>
          </a:xfrm>
        </p:spPr>
        <p:txBody>
          <a:bodyPr vert="horz" lIns="91440" tIns="45720" rIns="91440" bIns="45720" rtlCol="0" anchor="ctr">
            <a:normAutofit/>
          </a:bodyPr>
          <a:lstStyle/>
          <a:p>
            <a:pPr>
              <a:spcAft>
                <a:spcPts val="600"/>
              </a:spcAft>
              <a:defRPr/>
            </a:pPr>
            <a:r>
              <a:rPr lang="en-US" sz="1100" b="0" kern="1200" cap="none" spc="0">
                <a:solidFill>
                  <a:schemeClr val="tx1">
                    <a:lumMod val="50000"/>
                    <a:lumOff val="50000"/>
                  </a:schemeClr>
                </a:solidFill>
                <a:latin typeface="Calibri" panose="020F0502020204030204"/>
                <a:ea typeface="+mn-ea"/>
                <a:cs typeface="+mn-cs"/>
              </a:rPr>
              <a:t>Space x – Falcon 9</a:t>
            </a:r>
          </a:p>
        </p:txBody>
      </p:sp>
      <p:sp>
        <p:nvSpPr>
          <p:cNvPr id="5" name="Subtitle 4">
            <a:extLst>
              <a:ext uri="{FF2B5EF4-FFF2-40B4-BE49-F238E27FC236}">
                <a16:creationId xmlns:a16="http://schemas.microsoft.com/office/drawing/2014/main" id="{F3F46309-B2A0-04AA-E228-3EE302528D83}"/>
              </a:ext>
            </a:extLst>
          </p:cNvPr>
          <p:cNvSpPr>
            <a:spLocks noGrp="1"/>
          </p:cNvSpPr>
          <p:nvPr>
            <p:ph type="subTitle" idx="1"/>
          </p:nvPr>
        </p:nvSpPr>
        <p:spPr>
          <a:xfrm>
            <a:off x="977463" y="1333358"/>
            <a:ext cx="5390490" cy="4517534"/>
          </a:xfrm>
        </p:spPr>
        <p:txBody>
          <a:bodyPr vert="horz" lIns="91440" tIns="45720" rIns="91440" bIns="45720" rtlCol="0" anchor="t">
            <a:noAutofit/>
          </a:bodyPr>
          <a:lstStyle/>
          <a:p>
            <a:pPr marL="285750" indent="-285750">
              <a:spcBef>
                <a:spcPts val="0"/>
              </a:spcBef>
              <a:buFont typeface="Wingdings" pitchFamily="2" charset="2"/>
              <a:buChar char="q"/>
            </a:pPr>
            <a:r>
              <a:rPr lang="en-US" sz="1400" dirty="0">
                <a:effectLst/>
              </a:rPr>
              <a:t>Performed data Analysis and Feature Engineering using Pandas and Matplotlib.</a:t>
            </a:r>
          </a:p>
          <a:p>
            <a:pPr>
              <a:spcBef>
                <a:spcPts val="0"/>
              </a:spcBef>
            </a:pPr>
            <a:r>
              <a:rPr lang="en-US" sz="1400" dirty="0">
                <a:effectLst/>
              </a:rPr>
              <a:t>	• Exploratory Data Analysis</a:t>
            </a:r>
          </a:p>
          <a:p>
            <a:pPr>
              <a:spcBef>
                <a:spcPts val="0"/>
              </a:spcBef>
            </a:pPr>
            <a:r>
              <a:rPr lang="en-US" sz="1400" dirty="0">
                <a:effectLst/>
              </a:rPr>
              <a:t>	• Preparing Data Feature Engineering</a:t>
            </a:r>
          </a:p>
          <a:p>
            <a:pPr marL="285750" indent="-285750">
              <a:spcBef>
                <a:spcPts val="0"/>
              </a:spcBef>
              <a:buFont typeface="Wingdings" pitchFamily="2" charset="2"/>
              <a:buChar char="q"/>
            </a:pPr>
            <a:r>
              <a:rPr lang="en-US" sz="1400" dirty="0">
                <a:effectLst/>
              </a:rPr>
              <a:t>Used scatter plots to Visualize the relationship between Flight Number and Launch Site, Payload and Launch Site, Flight Number and Orbit type, Payload and Orbit type.</a:t>
            </a:r>
          </a:p>
          <a:p>
            <a:pPr marL="285750" indent="-285750">
              <a:spcBef>
                <a:spcPts val="0"/>
              </a:spcBef>
              <a:buFont typeface="Wingdings" pitchFamily="2" charset="2"/>
              <a:buChar char="q"/>
            </a:pPr>
            <a:r>
              <a:rPr lang="en-US" sz="1400" dirty="0">
                <a:effectLst/>
              </a:rPr>
              <a:t>Used Bar chart to Visualize the relationship between success rate of each orbit type</a:t>
            </a:r>
          </a:p>
          <a:p>
            <a:pPr marL="285750" indent="-285750">
              <a:spcBef>
                <a:spcPts val="0"/>
              </a:spcBef>
              <a:buFont typeface="Wingdings" pitchFamily="2" charset="2"/>
              <a:buChar char="q"/>
            </a:pPr>
            <a:r>
              <a:rPr lang="en-US" sz="1400" dirty="0">
                <a:effectLst/>
              </a:rPr>
              <a:t>Line plot to Visualize the launch success yearly trend.</a:t>
            </a:r>
          </a:p>
          <a:p>
            <a:pPr>
              <a:spcBef>
                <a:spcPts val="0"/>
              </a:spcBef>
            </a:pPr>
            <a:r>
              <a:rPr lang="en-US" sz="1400" dirty="0">
                <a:effectLst/>
              </a:rPr>
              <a:t>https://</a:t>
            </a:r>
            <a:r>
              <a:rPr lang="en-US" sz="1400" dirty="0" err="1">
                <a:effectLst/>
              </a:rPr>
              <a:t>github.com</a:t>
            </a:r>
            <a:r>
              <a:rPr lang="en-US" sz="1400" dirty="0">
                <a:effectLst/>
              </a:rPr>
              <a:t>/Nvaddi03/</a:t>
            </a:r>
            <a:r>
              <a:rPr lang="en-US" sz="1400" dirty="0" err="1">
                <a:effectLst/>
              </a:rPr>
              <a:t>testrepo</a:t>
            </a:r>
            <a:r>
              <a:rPr lang="en-US" sz="1400" dirty="0">
                <a:effectLst/>
              </a:rPr>
              <a:t>/blob/main/4.jupyter-labs-eda-sql-coursera_sqllite.ipynb</a:t>
            </a:r>
          </a:p>
        </p:txBody>
      </p:sp>
      <p:sp>
        <p:nvSpPr>
          <p:cNvPr id="108" name="Rectangle 107">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61E832D7-5435-74A9-B944-BC49335FA139}"/>
              </a:ext>
            </a:extLst>
          </p:cNvPr>
          <p:cNvSpPr>
            <a:spLocks noGrp="1"/>
          </p:cNvSpPr>
          <p:nvPr>
            <p:ph type="sldNum" sz="quarter" idx="11"/>
          </p:nvPr>
        </p:nvSpPr>
        <p:spPr>
          <a:xfrm>
            <a:off x="11704320" y="6459378"/>
            <a:ext cx="448056" cy="365125"/>
          </a:xfrm>
        </p:spPr>
        <p:txBody>
          <a:bodyPr vert="horz" lIns="91440" tIns="45720" rIns="91440" bIns="45720" rtlCol="0" anchor="ctr">
            <a:normAutofit/>
          </a:bodyPr>
          <a:lstStyle/>
          <a:p>
            <a:pPr algn="r">
              <a:spcAft>
                <a:spcPts val="600"/>
              </a:spcAft>
              <a:defRPr/>
            </a:pPr>
            <a:fld id="{09A01C0A-2BB6-49E7-91A3-DCB9F9F59583}" type="slidenum">
              <a:rPr lang="en-US" sz="1100">
                <a:solidFill>
                  <a:srgbClr val="FFFFFF"/>
                </a:solidFill>
                <a:latin typeface="Calibri" panose="020F0502020204030204"/>
              </a:rPr>
              <a:pPr algn="r">
                <a:spcAft>
                  <a:spcPts val="600"/>
                </a:spcAft>
                <a:defRPr/>
              </a:pPr>
              <a:t>10</a:t>
            </a:fld>
            <a:endParaRPr lang="en-US" sz="1100">
              <a:solidFill>
                <a:srgbClr val="FFFFFF"/>
              </a:solidFill>
              <a:latin typeface="Calibri" panose="020F0502020204030204"/>
            </a:endParaRPr>
          </a:p>
        </p:txBody>
      </p:sp>
      <p:pic>
        <p:nvPicPr>
          <p:cNvPr id="78" name="Graphic 77" descr="Gears">
            <a:extLst>
              <a:ext uri="{FF2B5EF4-FFF2-40B4-BE49-F238E27FC236}">
                <a16:creationId xmlns:a16="http://schemas.microsoft.com/office/drawing/2014/main" id="{EDE0CF49-288A-D7CF-1095-BF7BE281D8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248" y="276199"/>
            <a:ext cx="749300" cy="749300"/>
          </a:xfrm>
          <a:prstGeom prst="rect">
            <a:avLst/>
          </a:prstGeom>
        </p:spPr>
      </p:pic>
      <p:pic>
        <p:nvPicPr>
          <p:cNvPr id="4" name="Picture 3">
            <a:extLst>
              <a:ext uri="{FF2B5EF4-FFF2-40B4-BE49-F238E27FC236}">
                <a16:creationId xmlns:a16="http://schemas.microsoft.com/office/drawing/2014/main" id="{9609B787-EDC1-FB76-E1A3-00EBF36A5D3A}"/>
              </a:ext>
            </a:extLst>
          </p:cNvPr>
          <p:cNvPicPr>
            <a:picLocks noChangeAspect="1"/>
          </p:cNvPicPr>
          <p:nvPr/>
        </p:nvPicPr>
        <p:blipFill>
          <a:blip r:embed="rId4"/>
          <a:stretch>
            <a:fillRect/>
          </a:stretch>
        </p:blipFill>
        <p:spPr>
          <a:xfrm>
            <a:off x="6411310" y="1439417"/>
            <a:ext cx="5780690" cy="4517534"/>
          </a:xfrm>
          <a:prstGeom prst="rect">
            <a:avLst/>
          </a:prstGeom>
        </p:spPr>
      </p:pic>
    </p:spTree>
    <p:extLst>
      <p:ext uri="{BB962C8B-B14F-4D97-AF65-F5344CB8AC3E}">
        <p14:creationId xmlns:p14="http://schemas.microsoft.com/office/powerpoint/2010/main" val="108376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C2B9F0-A66D-7B77-C21B-BF11E2F8AFE7}"/>
            </a:ext>
          </a:extLst>
        </p:cNvPr>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D92AC88-604A-3C11-965B-47243EA78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7A2B5-67A5-A2A8-3A85-6BD31C446FE8}"/>
              </a:ext>
            </a:extLst>
          </p:cNvPr>
          <p:cNvSpPr>
            <a:spLocks noGrp="1"/>
          </p:cNvSpPr>
          <p:nvPr>
            <p:ph type="title"/>
          </p:nvPr>
        </p:nvSpPr>
        <p:spPr>
          <a:xfrm>
            <a:off x="1352404" y="567206"/>
            <a:ext cx="10524285" cy="582172"/>
          </a:xfrm>
        </p:spPr>
        <p:txBody>
          <a:bodyPr vert="horz" lIns="91440" tIns="45720" rIns="91440" bIns="45720" rtlCol="0" anchor="b">
            <a:noAutofit/>
          </a:bodyPr>
          <a:lstStyle/>
          <a:p>
            <a:r>
              <a:rPr lang="en-US" sz="2400" dirty="0">
                <a:effectLst/>
                <a:latin typeface="+mn-lt"/>
              </a:rPr>
              <a:t>Data Visualization </a:t>
            </a:r>
            <a:endParaRPr lang="en-US" sz="2400" dirty="0">
              <a:latin typeface="+mn-lt"/>
              <a:cs typeface="+mj-cs"/>
            </a:endParaRPr>
          </a:p>
        </p:txBody>
      </p:sp>
      <p:sp>
        <p:nvSpPr>
          <p:cNvPr id="7" name="Footer Placeholder 6">
            <a:extLst>
              <a:ext uri="{FF2B5EF4-FFF2-40B4-BE49-F238E27FC236}">
                <a16:creationId xmlns:a16="http://schemas.microsoft.com/office/drawing/2014/main" id="{969CDD5D-ABC5-401F-0167-D5CC0A44CF97}"/>
              </a:ext>
            </a:extLst>
          </p:cNvPr>
          <p:cNvSpPr>
            <a:spLocks noGrp="1"/>
          </p:cNvSpPr>
          <p:nvPr>
            <p:ph type="ftr" sz="quarter" idx="10"/>
          </p:nvPr>
        </p:nvSpPr>
        <p:spPr>
          <a:xfrm rot="5400000">
            <a:off x="-1821287" y="1983972"/>
            <a:ext cx="4114800" cy="365125"/>
          </a:xfrm>
        </p:spPr>
        <p:txBody>
          <a:bodyPr vert="horz" lIns="91440" tIns="45720" rIns="91440" bIns="45720" rtlCol="0" anchor="ctr">
            <a:normAutofit/>
          </a:bodyPr>
          <a:lstStyle/>
          <a:p>
            <a:pPr>
              <a:spcAft>
                <a:spcPts val="600"/>
              </a:spcAft>
              <a:defRPr/>
            </a:pPr>
            <a:r>
              <a:rPr lang="en-US" sz="1100" b="0" kern="1200" cap="none" spc="0">
                <a:solidFill>
                  <a:schemeClr val="tx1">
                    <a:lumMod val="50000"/>
                    <a:lumOff val="50000"/>
                  </a:schemeClr>
                </a:solidFill>
                <a:latin typeface="Calibri" panose="020F0502020204030204"/>
                <a:ea typeface="+mn-ea"/>
                <a:cs typeface="+mn-cs"/>
              </a:rPr>
              <a:t>Space x – Falcon 9</a:t>
            </a:r>
          </a:p>
        </p:txBody>
      </p:sp>
      <p:sp>
        <p:nvSpPr>
          <p:cNvPr id="108" name="Rectangle 107">
            <a:extLst>
              <a:ext uri="{FF2B5EF4-FFF2-40B4-BE49-F238E27FC236}">
                <a16:creationId xmlns:a16="http://schemas.microsoft.com/office/drawing/2014/main" id="{283D1FAC-83FC-C180-3446-20371688C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5D01C0A-F825-B5A2-3D26-4AAF797E4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69E7E86D-F771-11B1-9A2A-07D581AC1F25}"/>
              </a:ext>
            </a:extLst>
          </p:cNvPr>
          <p:cNvSpPr>
            <a:spLocks noGrp="1"/>
          </p:cNvSpPr>
          <p:nvPr>
            <p:ph type="sldNum" sz="quarter" idx="11"/>
          </p:nvPr>
        </p:nvSpPr>
        <p:spPr>
          <a:xfrm>
            <a:off x="11704320" y="6459378"/>
            <a:ext cx="448056" cy="365125"/>
          </a:xfrm>
        </p:spPr>
        <p:txBody>
          <a:bodyPr vert="horz" lIns="91440" tIns="45720" rIns="91440" bIns="45720" rtlCol="0" anchor="ctr">
            <a:normAutofit/>
          </a:bodyPr>
          <a:lstStyle/>
          <a:p>
            <a:pPr algn="r">
              <a:spcAft>
                <a:spcPts val="600"/>
              </a:spcAft>
              <a:defRPr/>
            </a:pPr>
            <a:fld id="{09A01C0A-2BB6-49E7-91A3-DCB9F9F59583}" type="slidenum">
              <a:rPr lang="en-US" sz="1100">
                <a:solidFill>
                  <a:srgbClr val="FFFFFF"/>
                </a:solidFill>
                <a:latin typeface="Calibri" panose="020F0502020204030204"/>
              </a:rPr>
              <a:pPr algn="r">
                <a:spcAft>
                  <a:spcPts val="600"/>
                </a:spcAft>
                <a:defRPr/>
              </a:pPr>
              <a:t>11</a:t>
            </a:fld>
            <a:endParaRPr lang="en-US" sz="1100">
              <a:solidFill>
                <a:srgbClr val="FFFFFF"/>
              </a:solidFill>
              <a:latin typeface="Calibri" panose="020F0502020204030204"/>
            </a:endParaRPr>
          </a:p>
        </p:txBody>
      </p:sp>
      <p:pic>
        <p:nvPicPr>
          <p:cNvPr id="78" name="Graphic 77" descr="Gears">
            <a:extLst>
              <a:ext uri="{FF2B5EF4-FFF2-40B4-BE49-F238E27FC236}">
                <a16:creationId xmlns:a16="http://schemas.microsoft.com/office/drawing/2014/main" id="{4CB14B10-E7DA-AE56-4F57-6E0F22B4FE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248" y="276199"/>
            <a:ext cx="749300" cy="749300"/>
          </a:xfrm>
          <a:prstGeom prst="rect">
            <a:avLst/>
          </a:prstGeom>
        </p:spPr>
      </p:pic>
      <p:pic>
        <p:nvPicPr>
          <p:cNvPr id="9" name="Picture 8">
            <a:extLst>
              <a:ext uri="{FF2B5EF4-FFF2-40B4-BE49-F238E27FC236}">
                <a16:creationId xmlns:a16="http://schemas.microsoft.com/office/drawing/2014/main" id="{96163C0E-E81C-9CCB-84FF-FD250514F9B0}"/>
              </a:ext>
            </a:extLst>
          </p:cNvPr>
          <p:cNvPicPr>
            <a:picLocks noChangeAspect="1"/>
          </p:cNvPicPr>
          <p:nvPr/>
        </p:nvPicPr>
        <p:blipFill>
          <a:blip r:embed="rId4"/>
          <a:stretch>
            <a:fillRect/>
          </a:stretch>
        </p:blipFill>
        <p:spPr>
          <a:xfrm>
            <a:off x="1138767" y="1614084"/>
            <a:ext cx="4899377" cy="2269294"/>
          </a:xfrm>
          <a:prstGeom prst="rect">
            <a:avLst/>
          </a:prstGeom>
        </p:spPr>
      </p:pic>
      <p:pic>
        <p:nvPicPr>
          <p:cNvPr id="10" name="Picture 9">
            <a:extLst>
              <a:ext uri="{FF2B5EF4-FFF2-40B4-BE49-F238E27FC236}">
                <a16:creationId xmlns:a16="http://schemas.microsoft.com/office/drawing/2014/main" id="{D03544F5-245A-747D-EBC0-826360F48D4C}"/>
              </a:ext>
            </a:extLst>
          </p:cNvPr>
          <p:cNvPicPr>
            <a:picLocks noChangeAspect="1"/>
          </p:cNvPicPr>
          <p:nvPr/>
        </p:nvPicPr>
        <p:blipFill>
          <a:blip r:embed="rId5"/>
          <a:stretch>
            <a:fillRect/>
          </a:stretch>
        </p:blipFill>
        <p:spPr>
          <a:xfrm>
            <a:off x="5802487" y="1149378"/>
            <a:ext cx="5374529" cy="2632400"/>
          </a:xfrm>
          <a:prstGeom prst="rect">
            <a:avLst/>
          </a:prstGeom>
        </p:spPr>
      </p:pic>
      <p:pic>
        <p:nvPicPr>
          <p:cNvPr id="11" name="Picture 10">
            <a:extLst>
              <a:ext uri="{FF2B5EF4-FFF2-40B4-BE49-F238E27FC236}">
                <a16:creationId xmlns:a16="http://schemas.microsoft.com/office/drawing/2014/main" id="{392F5D47-5313-FDFA-6182-B40DB9D51CC3}"/>
              </a:ext>
            </a:extLst>
          </p:cNvPr>
          <p:cNvPicPr>
            <a:picLocks noChangeAspect="1"/>
          </p:cNvPicPr>
          <p:nvPr/>
        </p:nvPicPr>
        <p:blipFill>
          <a:blip r:embed="rId6"/>
          <a:stretch>
            <a:fillRect/>
          </a:stretch>
        </p:blipFill>
        <p:spPr>
          <a:xfrm>
            <a:off x="947248" y="3746057"/>
            <a:ext cx="5374530" cy="2463800"/>
          </a:xfrm>
          <a:prstGeom prst="rect">
            <a:avLst/>
          </a:prstGeom>
        </p:spPr>
      </p:pic>
      <p:pic>
        <p:nvPicPr>
          <p:cNvPr id="12" name="Picture 11">
            <a:extLst>
              <a:ext uri="{FF2B5EF4-FFF2-40B4-BE49-F238E27FC236}">
                <a16:creationId xmlns:a16="http://schemas.microsoft.com/office/drawing/2014/main" id="{50547A58-C37F-4775-0132-C38B926B355C}"/>
              </a:ext>
            </a:extLst>
          </p:cNvPr>
          <p:cNvPicPr>
            <a:picLocks noChangeAspect="1"/>
          </p:cNvPicPr>
          <p:nvPr/>
        </p:nvPicPr>
        <p:blipFill>
          <a:blip r:embed="rId7"/>
          <a:stretch>
            <a:fillRect/>
          </a:stretch>
        </p:blipFill>
        <p:spPr>
          <a:xfrm>
            <a:off x="6169804" y="3549083"/>
            <a:ext cx="5105400" cy="2463800"/>
          </a:xfrm>
          <a:prstGeom prst="rect">
            <a:avLst/>
          </a:prstGeom>
        </p:spPr>
      </p:pic>
    </p:spTree>
    <p:extLst>
      <p:ext uri="{BB962C8B-B14F-4D97-AF65-F5344CB8AC3E}">
        <p14:creationId xmlns:p14="http://schemas.microsoft.com/office/powerpoint/2010/main" val="2147076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7F2EE7-6CEB-5E0D-AB7E-83470D6D29DB}"/>
            </a:ext>
          </a:extLst>
        </p:cNvPr>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BDACA1BB-2A4B-0481-D02D-754861369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CE831-C1F4-8F61-FE3D-70ED8FC203CE}"/>
              </a:ext>
            </a:extLst>
          </p:cNvPr>
          <p:cNvSpPr>
            <a:spLocks noGrp="1"/>
          </p:cNvSpPr>
          <p:nvPr>
            <p:ph type="title"/>
          </p:nvPr>
        </p:nvSpPr>
        <p:spPr>
          <a:xfrm>
            <a:off x="1352404" y="567206"/>
            <a:ext cx="10524285" cy="582172"/>
          </a:xfrm>
        </p:spPr>
        <p:txBody>
          <a:bodyPr vert="horz" lIns="91440" tIns="45720" rIns="91440" bIns="45720" rtlCol="0" anchor="b">
            <a:noAutofit/>
          </a:bodyPr>
          <a:lstStyle/>
          <a:p>
            <a:r>
              <a:rPr lang="en-US" sz="2400" dirty="0">
                <a:latin typeface="+mn-lt"/>
                <a:cs typeface="+mj-cs"/>
              </a:rPr>
              <a:t>EDA With SQL</a:t>
            </a:r>
          </a:p>
        </p:txBody>
      </p:sp>
      <p:sp>
        <p:nvSpPr>
          <p:cNvPr id="7" name="Footer Placeholder 6">
            <a:extLst>
              <a:ext uri="{FF2B5EF4-FFF2-40B4-BE49-F238E27FC236}">
                <a16:creationId xmlns:a16="http://schemas.microsoft.com/office/drawing/2014/main" id="{2FA1C4D1-B39E-5C14-714C-89007BCAECA9}"/>
              </a:ext>
            </a:extLst>
          </p:cNvPr>
          <p:cNvSpPr>
            <a:spLocks noGrp="1"/>
          </p:cNvSpPr>
          <p:nvPr>
            <p:ph type="ftr" sz="quarter" idx="10"/>
          </p:nvPr>
        </p:nvSpPr>
        <p:spPr>
          <a:xfrm rot="5400000">
            <a:off x="-1821287" y="1983972"/>
            <a:ext cx="4114800" cy="365125"/>
          </a:xfrm>
        </p:spPr>
        <p:txBody>
          <a:bodyPr vert="horz" lIns="91440" tIns="45720" rIns="91440" bIns="45720" rtlCol="0" anchor="ctr">
            <a:normAutofit/>
          </a:bodyPr>
          <a:lstStyle/>
          <a:p>
            <a:pPr>
              <a:spcAft>
                <a:spcPts val="600"/>
              </a:spcAft>
              <a:defRPr/>
            </a:pPr>
            <a:r>
              <a:rPr lang="en-US" sz="1100" b="0" kern="1200" cap="none" spc="0">
                <a:solidFill>
                  <a:schemeClr val="tx1">
                    <a:lumMod val="50000"/>
                    <a:lumOff val="50000"/>
                  </a:schemeClr>
                </a:solidFill>
                <a:latin typeface="Calibri" panose="020F0502020204030204"/>
                <a:ea typeface="+mn-ea"/>
                <a:cs typeface="+mn-cs"/>
              </a:rPr>
              <a:t>Space x – Falcon 9</a:t>
            </a:r>
          </a:p>
        </p:txBody>
      </p:sp>
      <p:sp>
        <p:nvSpPr>
          <p:cNvPr id="108" name="Rectangle 107">
            <a:extLst>
              <a:ext uri="{FF2B5EF4-FFF2-40B4-BE49-F238E27FC236}">
                <a16:creationId xmlns:a16="http://schemas.microsoft.com/office/drawing/2014/main" id="{5507C603-5588-780E-68D9-2CED7D69F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B05F4D3-13AF-F33E-1C08-254162792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04227AFF-8522-F40D-BA7F-538547D2B9DC}"/>
              </a:ext>
            </a:extLst>
          </p:cNvPr>
          <p:cNvSpPr>
            <a:spLocks noGrp="1"/>
          </p:cNvSpPr>
          <p:nvPr>
            <p:ph type="sldNum" sz="quarter" idx="11"/>
          </p:nvPr>
        </p:nvSpPr>
        <p:spPr>
          <a:xfrm>
            <a:off x="11704320" y="6459378"/>
            <a:ext cx="448056" cy="365125"/>
          </a:xfrm>
        </p:spPr>
        <p:txBody>
          <a:bodyPr vert="horz" lIns="91440" tIns="45720" rIns="91440" bIns="45720" rtlCol="0" anchor="ctr">
            <a:normAutofit/>
          </a:bodyPr>
          <a:lstStyle/>
          <a:p>
            <a:pPr algn="r">
              <a:spcAft>
                <a:spcPts val="600"/>
              </a:spcAft>
              <a:defRPr/>
            </a:pPr>
            <a:fld id="{09A01C0A-2BB6-49E7-91A3-DCB9F9F59583}" type="slidenum">
              <a:rPr lang="en-US" sz="1100">
                <a:solidFill>
                  <a:srgbClr val="FFFFFF"/>
                </a:solidFill>
                <a:latin typeface="Calibri" panose="020F0502020204030204"/>
              </a:rPr>
              <a:pPr algn="r">
                <a:spcAft>
                  <a:spcPts val="600"/>
                </a:spcAft>
                <a:defRPr/>
              </a:pPr>
              <a:t>12</a:t>
            </a:fld>
            <a:endParaRPr lang="en-US" sz="1100">
              <a:solidFill>
                <a:srgbClr val="FFFFFF"/>
              </a:solidFill>
              <a:latin typeface="Calibri" panose="020F0502020204030204"/>
            </a:endParaRPr>
          </a:p>
        </p:txBody>
      </p:sp>
      <p:pic>
        <p:nvPicPr>
          <p:cNvPr id="78" name="Graphic 77" descr="Gears">
            <a:extLst>
              <a:ext uri="{FF2B5EF4-FFF2-40B4-BE49-F238E27FC236}">
                <a16:creationId xmlns:a16="http://schemas.microsoft.com/office/drawing/2014/main" id="{5F8A588D-6AB3-D4B0-E8CF-289783E4A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248" y="276199"/>
            <a:ext cx="749300" cy="749300"/>
          </a:xfrm>
          <a:prstGeom prst="rect">
            <a:avLst/>
          </a:prstGeom>
        </p:spPr>
      </p:pic>
      <p:pic>
        <p:nvPicPr>
          <p:cNvPr id="4" name="Picture 3">
            <a:extLst>
              <a:ext uri="{FF2B5EF4-FFF2-40B4-BE49-F238E27FC236}">
                <a16:creationId xmlns:a16="http://schemas.microsoft.com/office/drawing/2014/main" id="{DAB088BC-26DF-FB33-898E-484CF2305994}"/>
              </a:ext>
            </a:extLst>
          </p:cNvPr>
          <p:cNvPicPr>
            <a:picLocks noChangeAspect="1"/>
          </p:cNvPicPr>
          <p:nvPr/>
        </p:nvPicPr>
        <p:blipFill>
          <a:blip r:embed="rId4"/>
          <a:stretch>
            <a:fillRect/>
          </a:stretch>
        </p:blipFill>
        <p:spPr>
          <a:xfrm>
            <a:off x="1321897" y="1025499"/>
            <a:ext cx="9030013" cy="4551212"/>
          </a:xfrm>
          <a:prstGeom prst="rect">
            <a:avLst/>
          </a:prstGeom>
        </p:spPr>
      </p:pic>
      <p:sp>
        <p:nvSpPr>
          <p:cNvPr id="6" name="TextBox 5">
            <a:extLst>
              <a:ext uri="{FF2B5EF4-FFF2-40B4-BE49-F238E27FC236}">
                <a16:creationId xmlns:a16="http://schemas.microsoft.com/office/drawing/2014/main" id="{1A65B60C-BF6A-2E4E-92E6-19C1C021BFE2}"/>
              </a:ext>
            </a:extLst>
          </p:cNvPr>
          <p:cNvSpPr txBox="1"/>
          <p:nvPr/>
        </p:nvSpPr>
        <p:spPr>
          <a:xfrm>
            <a:off x="1352403" y="5509335"/>
            <a:ext cx="8443237" cy="646331"/>
          </a:xfrm>
          <a:prstGeom prst="rect">
            <a:avLst/>
          </a:prstGeom>
          <a:noFill/>
        </p:spPr>
        <p:txBody>
          <a:bodyPr wrap="square">
            <a:spAutoFit/>
          </a:bodyPr>
          <a:lstStyle/>
          <a:p>
            <a:r>
              <a:rPr lang="en-US" dirty="0"/>
              <a:t>https://</a:t>
            </a:r>
            <a:r>
              <a:rPr lang="en-US" dirty="0" err="1"/>
              <a:t>github.com</a:t>
            </a:r>
            <a:r>
              <a:rPr lang="en-US" dirty="0"/>
              <a:t>/Nvaddi03/</a:t>
            </a:r>
            <a:r>
              <a:rPr lang="en-US" dirty="0" err="1"/>
              <a:t>testrepo</a:t>
            </a:r>
            <a:r>
              <a:rPr lang="en-US" dirty="0"/>
              <a:t>/blob/main/4.jupyter-labs-eda-sql-coursera_sqllite.ipynb</a:t>
            </a:r>
          </a:p>
        </p:txBody>
      </p:sp>
    </p:spTree>
    <p:extLst>
      <p:ext uri="{BB962C8B-B14F-4D97-AF65-F5344CB8AC3E}">
        <p14:creationId xmlns:p14="http://schemas.microsoft.com/office/powerpoint/2010/main" val="204960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8C42C4-AD1F-42C3-F238-3AE877127C8B}"/>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CB81A1D-7876-39F3-4F51-A61AD6149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14EC8-E4DB-D596-2B32-61EBDE65F661}"/>
              </a:ext>
            </a:extLst>
          </p:cNvPr>
          <p:cNvSpPr>
            <a:spLocks noGrp="1"/>
          </p:cNvSpPr>
          <p:nvPr>
            <p:ph type="title"/>
          </p:nvPr>
        </p:nvSpPr>
        <p:spPr>
          <a:xfrm>
            <a:off x="2019300" y="538956"/>
            <a:ext cx="8985250" cy="749300"/>
          </a:xfrm>
        </p:spPr>
        <p:txBody>
          <a:bodyPr vert="horz" lIns="91440" tIns="45720" rIns="91440" bIns="45720" rtlCol="0" anchor="t">
            <a:normAutofit/>
          </a:bodyPr>
          <a:lstStyle/>
          <a:p>
            <a:r>
              <a:rPr lang="en-US" sz="2400" kern="1200" dirty="0">
                <a:solidFill>
                  <a:schemeClr val="tx1"/>
                </a:solidFill>
                <a:latin typeface="+mj-lt"/>
                <a:ea typeface="+mj-ea"/>
                <a:cs typeface="+mj-cs"/>
              </a:rPr>
              <a:t>Interactive map </a:t>
            </a:r>
            <a:r>
              <a:rPr lang="en-US" sz="2400" dirty="0">
                <a:cs typeface="+mj-cs"/>
              </a:rPr>
              <a:t>with folium</a:t>
            </a:r>
            <a:endParaRPr lang="en-US" sz="2400" kern="1200" dirty="0">
              <a:solidFill>
                <a:schemeClr val="tx1"/>
              </a:solidFill>
              <a:latin typeface="+mj-lt"/>
              <a:ea typeface="+mj-ea"/>
              <a:cs typeface="+mj-cs"/>
            </a:endParaRPr>
          </a:p>
        </p:txBody>
      </p:sp>
      <p:pic>
        <p:nvPicPr>
          <p:cNvPr id="78" name="Graphic 77" descr="Gears">
            <a:extLst>
              <a:ext uri="{FF2B5EF4-FFF2-40B4-BE49-F238E27FC236}">
                <a16:creationId xmlns:a16="http://schemas.microsoft.com/office/drawing/2014/main" id="{9CB4BC24-E688-5607-8B93-F6859A4208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C67CE665-627D-E86C-7810-C71A606674FA}"/>
              </a:ext>
            </a:extLst>
          </p:cNvPr>
          <p:cNvSpPr>
            <a:spLocks noGrp="1"/>
          </p:cNvSpPr>
          <p:nvPr>
            <p:ph type="subTitle" idx="1"/>
          </p:nvPr>
        </p:nvSpPr>
        <p:spPr>
          <a:xfrm>
            <a:off x="1104901" y="1448456"/>
            <a:ext cx="5092700" cy="4668565"/>
          </a:xfrm>
        </p:spPr>
        <p:txBody>
          <a:bodyPr vert="horz" lIns="91440" tIns="45720" rIns="91440" bIns="45720" rtlCol="0">
            <a:noAutofit/>
          </a:bodyPr>
          <a:lstStyle/>
          <a:p>
            <a:pPr marL="285750" indent="-285750">
              <a:buFont typeface="Wingdings" pitchFamily="2" charset="2"/>
              <a:buChar char="q"/>
            </a:pPr>
            <a:r>
              <a:rPr lang="en-US" sz="1400" dirty="0">
                <a:effectLst/>
              </a:rPr>
              <a:t>Created folium map to marked all the launch sites,  and created map objects such. as markers, circles, lines to mark the success or failure of launches for each launch site.</a:t>
            </a:r>
          </a:p>
          <a:p>
            <a:pPr marL="285750" indent="-285750">
              <a:buFont typeface="Wingdings" pitchFamily="2" charset="2"/>
              <a:buChar char="q"/>
            </a:pPr>
            <a:r>
              <a:rPr lang="en-US" sz="1400" dirty="0">
                <a:effectLst/>
              </a:rPr>
              <a:t>• Created a launch set outcomes (failure=0 or success=1).</a:t>
            </a:r>
          </a:p>
          <a:p>
            <a:r>
              <a:rPr lang="en-US" sz="1400" dirty="0">
                <a:effectLst/>
              </a:rPr>
              <a:t>https://</a:t>
            </a:r>
            <a:r>
              <a:rPr lang="en-US" sz="1400" dirty="0" err="1">
                <a:effectLst/>
              </a:rPr>
              <a:t>github.com</a:t>
            </a:r>
            <a:r>
              <a:rPr lang="en-US" sz="1400" dirty="0">
                <a:effectLst/>
              </a:rPr>
              <a:t>/Nvaddi03/</a:t>
            </a:r>
            <a:r>
              <a:rPr lang="en-US" sz="1400" dirty="0" err="1">
                <a:effectLst/>
              </a:rPr>
              <a:t>testrepo</a:t>
            </a:r>
            <a:r>
              <a:rPr lang="en-US" sz="1400" dirty="0">
                <a:effectLst/>
              </a:rPr>
              <a:t>/blob/main/6.lab_jupyter_launch_site_location.jupyterlite.ipynb</a:t>
            </a:r>
          </a:p>
        </p:txBody>
      </p:sp>
      <p:sp>
        <p:nvSpPr>
          <p:cNvPr id="7" name="Footer Placeholder 6">
            <a:extLst>
              <a:ext uri="{FF2B5EF4-FFF2-40B4-BE49-F238E27FC236}">
                <a16:creationId xmlns:a16="http://schemas.microsoft.com/office/drawing/2014/main" id="{FA3D88DD-6539-76A2-2C96-B4A3606CA02E}"/>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BC1CF9C3-6B4C-F78E-6224-23DF61F2E4F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13</a:t>
            </a:fld>
            <a:endParaRPr lang="en-US" sz="1200" dirty="0">
              <a:solidFill>
                <a:schemeClr val="tx1">
                  <a:tint val="75000"/>
                </a:schemeClr>
              </a:solidFill>
            </a:endParaRPr>
          </a:p>
        </p:txBody>
      </p:sp>
      <p:pic>
        <p:nvPicPr>
          <p:cNvPr id="4" name="Picture 3">
            <a:extLst>
              <a:ext uri="{FF2B5EF4-FFF2-40B4-BE49-F238E27FC236}">
                <a16:creationId xmlns:a16="http://schemas.microsoft.com/office/drawing/2014/main" id="{4EB6BAFE-32A7-3093-B0A2-8DE08EC2B4F8}"/>
              </a:ext>
            </a:extLst>
          </p:cNvPr>
          <p:cNvPicPr>
            <a:picLocks noChangeAspect="1"/>
          </p:cNvPicPr>
          <p:nvPr/>
        </p:nvPicPr>
        <p:blipFill>
          <a:blip r:embed="rId4"/>
          <a:stretch>
            <a:fillRect/>
          </a:stretch>
        </p:blipFill>
        <p:spPr>
          <a:xfrm>
            <a:off x="6689852" y="1448455"/>
            <a:ext cx="5231215" cy="4668565"/>
          </a:xfrm>
          <a:prstGeom prst="rect">
            <a:avLst/>
          </a:prstGeom>
        </p:spPr>
      </p:pic>
    </p:spTree>
    <p:extLst>
      <p:ext uri="{BB962C8B-B14F-4D97-AF65-F5344CB8AC3E}">
        <p14:creationId xmlns:p14="http://schemas.microsoft.com/office/powerpoint/2010/main" val="1076539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04151-961F-1EBE-5661-F40E1CAD02E2}"/>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59C8CC89-2F0B-B14F-F6C3-D82A934FD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BAA8F-7DDE-F25D-5FB5-75C15F574D56}"/>
              </a:ext>
            </a:extLst>
          </p:cNvPr>
          <p:cNvSpPr>
            <a:spLocks noGrp="1"/>
          </p:cNvSpPr>
          <p:nvPr>
            <p:ph type="title"/>
          </p:nvPr>
        </p:nvSpPr>
        <p:spPr>
          <a:xfrm>
            <a:off x="2019300" y="538956"/>
            <a:ext cx="8985250" cy="749300"/>
          </a:xfrm>
        </p:spPr>
        <p:txBody>
          <a:bodyPr vert="horz" lIns="91440" tIns="45720" rIns="91440" bIns="45720" rtlCol="0" anchor="t">
            <a:normAutofit fontScale="90000"/>
          </a:bodyPr>
          <a:lstStyle/>
          <a:p>
            <a:r>
              <a:rPr lang="en-US" sz="2400" kern="1200" dirty="0">
                <a:solidFill>
                  <a:schemeClr val="tx1"/>
                </a:solidFill>
                <a:latin typeface="+mj-lt"/>
                <a:ea typeface="+mj-ea"/>
                <a:cs typeface="+mj-cs"/>
              </a:rPr>
              <a:t>Build dashboard with plotly das</a:t>
            </a:r>
          </a:p>
        </p:txBody>
      </p:sp>
      <p:pic>
        <p:nvPicPr>
          <p:cNvPr id="78" name="Graphic 77" descr="Gears">
            <a:extLst>
              <a:ext uri="{FF2B5EF4-FFF2-40B4-BE49-F238E27FC236}">
                <a16:creationId xmlns:a16="http://schemas.microsoft.com/office/drawing/2014/main" id="{FC1C8F94-CD98-E2EF-15C7-BCFEE2B71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E60E28BE-58DF-3580-F516-A8FF8BDBC563}"/>
              </a:ext>
            </a:extLst>
          </p:cNvPr>
          <p:cNvSpPr>
            <a:spLocks noGrp="1"/>
          </p:cNvSpPr>
          <p:nvPr>
            <p:ph type="subTitle" idx="1"/>
          </p:nvPr>
        </p:nvSpPr>
        <p:spPr>
          <a:xfrm>
            <a:off x="1104901" y="1448455"/>
            <a:ext cx="5092700" cy="5173061"/>
          </a:xfrm>
        </p:spPr>
        <p:txBody>
          <a:bodyPr vert="horz" lIns="91440" tIns="45720" rIns="91440" bIns="45720" rtlCol="0">
            <a:noAutofit/>
          </a:bodyPr>
          <a:lstStyle/>
          <a:p>
            <a:pPr marL="285750" indent="-285750">
              <a:buFont typeface="Wingdings" pitchFamily="2" charset="2"/>
              <a:buChar char="q"/>
            </a:pPr>
            <a:r>
              <a:rPr lang="en-US" sz="1400" dirty="0">
                <a:effectLst/>
              </a:rPr>
              <a:t>Built an interactive dashboard application with Plotly dash by:</a:t>
            </a:r>
          </a:p>
          <a:p>
            <a:r>
              <a:rPr lang="en-US" sz="1400" dirty="0">
                <a:effectLst/>
              </a:rPr>
              <a:t>	• Adding a Launch Site Drop-down Input 	Component</a:t>
            </a:r>
          </a:p>
          <a:p>
            <a:r>
              <a:rPr lang="en-US" sz="1400" dirty="0">
                <a:effectLst/>
              </a:rPr>
              <a:t>	• Adding a callback function to render 	success-pie-chart based on selected 	site dropdown</a:t>
            </a:r>
          </a:p>
          <a:p>
            <a:r>
              <a:rPr lang="en-US" sz="1400" dirty="0">
                <a:effectLst/>
              </a:rPr>
              <a:t>	• Adding a Range Slider to Select 	Payload</a:t>
            </a:r>
          </a:p>
          <a:p>
            <a:r>
              <a:rPr lang="en-US" sz="1400" dirty="0">
                <a:effectLst/>
              </a:rPr>
              <a:t>	• </a:t>
            </a:r>
            <a:r>
              <a:rPr lang="en-US" sz="1400" dirty="0" err="1">
                <a:effectLst/>
              </a:rPr>
              <a:t>Addeng</a:t>
            </a:r>
            <a:r>
              <a:rPr lang="en-US" sz="1400" dirty="0">
                <a:effectLst/>
              </a:rPr>
              <a:t> a callback function to 	render the success-payload-scatter-	chart scatter plot</a:t>
            </a:r>
          </a:p>
          <a:p>
            <a:pPr marL="285750" indent="-285750">
              <a:buFont typeface="Wingdings" pitchFamily="2" charset="2"/>
              <a:buChar char="q"/>
            </a:pPr>
            <a:r>
              <a:rPr lang="en-US" sz="1400" dirty="0">
                <a:effectLst/>
              </a:rPr>
              <a:t>https://</a:t>
            </a:r>
            <a:r>
              <a:rPr lang="en-US" sz="1400" dirty="0" err="1">
                <a:effectLst/>
              </a:rPr>
              <a:t>github.com</a:t>
            </a:r>
            <a:r>
              <a:rPr lang="en-US" sz="1400" dirty="0">
                <a:effectLst/>
              </a:rPr>
              <a:t>/Nvaddi03/</a:t>
            </a:r>
            <a:r>
              <a:rPr lang="en-US" sz="1400" dirty="0" err="1">
                <a:effectLst/>
              </a:rPr>
              <a:t>testrepo</a:t>
            </a:r>
            <a:r>
              <a:rPr lang="en-US" sz="1400" dirty="0">
                <a:effectLst/>
              </a:rPr>
              <a:t>/blob/main/7.spacex_dash_app.py</a:t>
            </a:r>
          </a:p>
        </p:txBody>
      </p:sp>
      <p:sp>
        <p:nvSpPr>
          <p:cNvPr id="7" name="Footer Placeholder 6">
            <a:extLst>
              <a:ext uri="{FF2B5EF4-FFF2-40B4-BE49-F238E27FC236}">
                <a16:creationId xmlns:a16="http://schemas.microsoft.com/office/drawing/2014/main" id="{DE57F8CC-4B48-628E-68A6-67A9A8A4947A}"/>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756E7E82-164F-71DD-F4A4-3B74D7EB901B}"/>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14</a:t>
            </a:fld>
            <a:endParaRPr lang="en-US" sz="1200" dirty="0">
              <a:solidFill>
                <a:schemeClr val="tx1">
                  <a:tint val="75000"/>
                </a:schemeClr>
              </a:solidFill>
            </a:endParaRPr>
          </a:p>
        </p:txBody>
      </p:sp>
      <p:pic>
        <p:nvPicPr>
          <p:cNvPr id="3" name="Picture 2">
            <a:extLst>
              <a:ext uri="{FF2B5EF4-FFF2-40B4-BE49-F238E27FC236}">
                <a16:creationId xmlns:a16="http://schemas.microsoft.com/office/drawing/2014/main" id="{12016F74-39B0-B19F-DEA8-0C8277502027}"/>
              </a:ext>
            </a:extLst>
          </p:cNvPr>
          <p:cNvPicPr>
            <a:picLocks noChangeAspect="1"/>
          </p:cNvPicPr>
          <p:nvPr/>
        </p:nvPicPr>
        <p:blipFill>
          <a:blip r:embed="rId4"/>
          <a:stretch>
            <a:fillRect/>
          </a:stretch>
        </p:blipFill>
        <p:spPr>
          <a:xfrm>
            <a:off x="7017808" y="796769"/>
            <a:ext cx="4993570" cy="2922127"/>
          </a:xfrm>
          <a:prstGeom prst="rect">
            <a:avLst/>
          </a:prstGeom>
        </p:spPr>
      </p:pic>
      <p:pic>
        <p:nvPicPr>
          <p:cNvPr id="6" name="Picture 5">
            <a:extLst>
              <a:ext uri="{FF2B5EF4-FFF2-40B4-BE49-F238E27FC236}">
                <a16:creationId xmlns:a16="http://schemas.microsoft.com/office/drawing/2014/main" id="{FF3585C0-4F29-DAFA-42A8-67887B0FD3DF}"/>
              </a:ext>
            </a:extLst>
          </p:cNvPr>
          <p:cNvPicPr>
            <a:picLocks noChangeAspect="1"/>
          </p:cNvPicPr>
          <p:nvPr/>
        </p:nvPicPr>
        <p:blipFill>
          <a:blip r:embed="rId5"/>
          <a:stretch>
            <a:fillRect/>
          </a:stretch>
        </p:blipFill>
        <p:spPr>
          <a:xfrm>
            <a:off x="6846943" y="3310865"/>
            <a:ext cx="5335299" cy="3225401"/>
          </a:xfrm>
          <a:prstGeom prst="rect">
            <a:avLst/>
          </a:prstGeom>
        </p:spPr>
      </p:pic>
    </p:spTree>
    <p:extLst>
      <p:ext uri="{BB962C8B-B14F-4D97-AF65-F5344CB8AC3E}">
        <p14:creationId xmlns:p14="http://schemas.microsoft.com/office/powerpoint/2010/main" val="417473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82B8B3-9A4F-F00D-710B-3EFCA53A2C70}"/>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AA94C03-8301-4293-E428-076A30A9F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865A9-1DBE-3D2C-32DD-D3E6E63EF491}"/>
              </a:ext>
            </a:extLst>
          </p:cNvPr>
          <p:cNvSpPr>
            <a:spLocks noGrp="1"/>
          </p:cNvSpPr>
          <p:nvPr>
            <p:ph type="title"/>
          </p:nvPr>
        </p:nvSpPr>
        <p:spPr>
          <a:xfrm>
            <a:off x="2019300" y="538956"/>
            <a:ext cx="8985250" cy="749300"/>
          </a:xfrm>
        </p:spPr>
        <p:txBody>
          <a:bodyPr vert="horz" lIns="91440" tIns="45720" rIns="91440" bIns="45720" rtlCol="0" anchor="t">
            <a:normAutofit/>
          </a:bodyPr>
          <a:lstStyle/>
          <a:p>
            <a:r>
              <a:rPr lang="en-US" sz="2400" kern="1200" dirty="0">
                <a:solidFill>
                  <a:schemeClr val="tx1"/>
                </a:solidFill>
                <a:latin typeface="+mj-lt"/>
                <a:ea typeface="+mj-ea"/>
                <a:cs typeface="+mj-cs"/>
              </a:rPr>
              <a:t>Predictive Analysis</a:t>
            </a:r>
          </a:p>
        </p:txBody>
      </p:sp>
      <p:pic>
        <p:nvPicPr>
          <p:cNvPr id="78" name="Graphic 77" descr="Gears">
            <a:extLst>
              <a:ext uri="{FF2B5EF4-FFF2-40B4-BE49-F238E27FC236}">
                <a16:creationId xmlns:a16="http://schemas.microsoft.com/office/drawing/2014/main" id="{9EDE183D-0E82-4870-21C0-756264B20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AEDA824A-9213-2B89-F24E-C309DDD758ED}"/>
              </a:ext>
            </a:extLst>
          </p:cNvPr>
          <p:cNvSpPr>
            <a:spLocks noGrp="1"/>
          </p:cNvSpPr>
          <p:nvPr>
            <p:ph type="subTitle" idx="1"/>
          </p:nvPr>
        </p:nvSpPr>
        <p:spPr>
          <a:xfrm>
            <a:off x="1104900" y="1448455"/>
            <a:ext cx="8490655" cy="5173061"/>
          </a:xfrm>
        </p:spPr>
        <p:txBody>
          <a:bodyPr vert="horz" lIns="91440" tIns="45720" rIns="91440" bIns="45720" rtlCol="0">
            <a:noAutofit/>
          </a:bodyPr>
          <a:lstStyle/>
          <a:p>
            <a:pPr marL="285750" indent="-285750">
              <a:spcBef>
                <a:spcPts val="0"/>
              </a:spcBef>
              <a:buFont typeface="Wingdings" pitchFamily="2" charset="2"/>
              <a:buChar char="q"/>
            </a:pPr>
            <a:r>
              <a:rPr lang="en-US" sz="1400" dirty="0">
                <a:effectLst/>
              </a:rPr>
              <a:t>After loading the data as a Pandas </a:t>
            </a:r>
            <a:r>
              <a:rPr lang="en-US" sz="1400" dirty="0" err="1">
                <a:effectLst/>
              </a:rPr>
              <a:t>Dataframe</a:t>
            </a:r>
            <a:r>
              <a:rPr lang="en-US" sz="1400" dirty="0">
                <a:effectLst/>
              </a:rPr>
              <a:t>, I set out to perform exploratory Data Analysis and determine Training Labels by;</a:t>
            </a:r>
          </a:p>
          <a:p>
            <a:pPr>
              <a:spcBef>
                <a:spcPts val="0"/>
              </a:spcBef>
            </a:pPr>
            <a:r>
              <a:rPr lang="en-US" sz="1400" dirty="0">
                <a:effectLst/>
              </a:rPr>
              <a:t>	• creating a NumPy array from the column Class in data, by applying the 	method</a:t>
            </a:r>
            <a:r>
              <a:rPr lang="en-US" sz="1400" dirty="0"/>
              <a:t> </a:t>
            </a:r>
            <a:r>
              <a:rPr lang="en-US" sz="1400" dirty="0" err="1">
                <a:effectLst/>
              </a:rPr>
              <a:t>to_numpy</a:t>
            </a:r>
            <a:r>
              <a:rPr lang="en-US" sz="1400" dirty="0">
                <a:effectLst/>
              </a:rPr>
              <a:t>() then assigned it to the variable Y as the outcome 	variable.</a:t>
            </a:r>
          </a:p>
          <a:p>
            <a:pPr>
              <a:spcBef>
                <a:spcPts val="0"/>
              </a:spcBef>
            </a:pPr>
            <a:r>
              <a:rPr lang="en-US" sz="1400" dirty="0">
                <a:effectLst/>
              </a:rPr>
              <a:t>	• Then standardized the feature dataset (x) by transforming it using 	</a:t>
            </a:r>
            <a:r>
              <a:rPr lang="en-US" sz="1400" dirty="0" err="1">
                <a:effectLst/>
              </a:rPr>
              <a:t>preprocessing.StandardScaler</a:t>
            </a:r>
            <a:r>
              <a:rPr lang="en-US" sz="1400" dirty="0">
                <a:effectLst/>
              </a:rPr>
              <a:t>() function from </a:t>
            </a:r>
            <a:r>
              <a:rPr lang="en-US" sz="1400" dirty="0" err="1">
                <a:effectLst/>
              </a:rPr>
              <a:t>Sklearn</a:t>
            </a:r>
            <a:r>
              <a:rPr lang="en-US" sz="1400" dirty="0">
                <a:effectLst/>
              </a:rPr>
              <a:t>.</a:t>
            </a:r>
          </a:p>
          <a:p>
            <a:pPr>
              <a:spcBef>
                <a:spcPts val="0"/>
              </a:spcBef>
            </a:pPr>
            <a:r>
              <a:rPr lang="en-US" sz="1400" dirty="0">
                <a:effectLst/>
              </a:rPr>
              <a:t>	• After which the data was split into training and testing sets using the</a:t>
            </a:r>
          </a:p>
          <a:p>
            <a:pPr>
              <a:spcBef>
                <a:spcPts val="0"/>
              </a:spcBef>
            </a:pPr>
            <a:r>
              <a:rPr lang="en-US" sz="1400" dirty="0"/>
              <a:t>	</a:t>
            </a:r>
            <a:r>
              <a:rPr lang="en-US" sz="1400" dirty="0">
                <a:effectLst/>
              </a:rPr>
              <a:t>function</a:t>
            </a:r>
            <a:r>
              <a:rPr lang="en-US" sz="1400" dirty="0"/>
              <a:t> </a:t>
            </a:r>
            <a:r>
              <a:rPr lang="en-US" sz="1400" dirty="0" err="1">
                <a:effectLst/>
              </a:rPr>
              <a:t>train_test_split</a:t>
            </a:r>
            <a:r>
              <a:rPr lang="en-US" sz="1400" dirty="0">
                <a:effectLst/>
              </a:rPr>
              <a:t> from </a:t>
            </a:r>
            <a:r>
              <a:rPr lang="en-US" sz="1400" dirty="0" err="1">
                <a:effectLst/>
              </a:rPr>
              <a:t>sklearn.model_selection</a:t>
            </a:r>
            <a:r>
              <a:rPr lang="en-US" sz="1400" dirty="0">
                <a:effectLst/>
              </a:rPr>
              <a:t> with the </a:t>
            </a:r>
            <a:r>
              <a:rPr lang="en-US" sz="1400" dirty="0" err="1">
                <a:effectLst/>
              </a:rPr>
              <a:t>test_size</a:t>
            </a:r>
            <a:r>
              <a:rPr lang="en-US" sz="1400" dirty="0">
                <a:effectLst/>
              </a:rPr>
              <a:t> 	parameter set to 0.2 and </a:t>
            </a:r>
            <a:r>
              <a:rPr lang="en-US" sz="1400" dirty="0" err="1">
                <a:effectLst/>
              </a:rPr>
              <a:t>random_state</a:t>
            </a:r>
            <a:r>
              <a:rPr lang="en-US" sz="1400" dirty="0">
                <a:effectLst/>
              </a:rPr>
              <a:t> to 2.</a:t>
            </a:r>
          </a:p>
          <a:p>
            <a:pPr>
              <a:spcBef>
                <a:spcPts val="0"/>
              </a:spcBef>
            </a:pPr>
            <a:r>
              <a:rPr lang="en-US" sz="1400" dirty="0"/>
              <a:t>In order to find the best ML model/ method that would performs best using</a:t>
            </a:r>
          </a:p>
          <a:p>
            <a:pPr>
              <a:spcBef>
                <a:spcPts val="0"/>
              </a:spcBef>
            </a:pPr>
            <a:r>
              <a:rPr lang="en-US" sz="1400" dirty="0"/>
              <a:t>the test data between SVM, Classification Trees, k nearest neighbors and</a:t>
            </a:r>
          </a:p>
          <a:p>
            <a:pPr>
              <a:spcBef>
                <a:spcPts val="0"/>
              </a:spcBef>
            </a:pPr>
            <a:r>
              <a:rPr lang="en-US" sz="1400" dirty="0"/>
              <a:t>Logistic Regression;</a:t>
            </a:r>
          </a:p>
          <a:p>
            <a:pPr>
              <a:spcBef>
                <a:spcPts val="0"/>
              </a:spcBef>
            </a:pPr>
            <a:endParaRPr lang="en-US" sz="1400" dirty="0">
              <a:effectLst/>
            </a:endParaRPr>
          </a:p>
          <a:p>
            <a:endParaRPr lang="en-US" sz="1400" dirty="0">
              <a:effectLst/>
            </a:endParaRPr>
          </a:p>
        </p:txBody>
      </p:sp>
      <p:sp>
        <p:nvSpPr>
          <p:cNvPr id="7" name="Footer Placeholder 6">
            <a:extLst>
              <a:ext uri="{FF2B5EF4-FFF2-40B4-BE49-F238E27FC236}">
                <a16:creationId xmlns:a16="http://schemas.microsoft.com/office/drawing/2014/main" id="{87093CF5-BA5E-D001-E57B-5EE91C754004}"/>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8BF7820B-8D0D-C2FE-1542-97C53FC346B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15</a:t>
            </a:fld>
            <a:endParaRPr lang="en-US" sz="1200" dirty="0">
              <a:solidFill>
                <a:schemeClr val="tx1">
                  <a:tint val="75000"/>
                </a:schemeClr>
              </a:solidFill>
            </a:endParaRPr>
          </a:p>
        </p:txBody>
      </p:sp>
    </p:spTree>
    <p:extLst>
      <p:ext uri="{BB962C8B-B14F-4D97-AF65-F5344CB8AC3E}">
        <p14:creationId xmlns:p14="http://schemas.microsoft.com/office/powerpoint/2010/main" val="38034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C21200-C3C0-011B-3238-27419E5871C1}"/>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0CC87AD4-DA5B-880F-194A-3447790B7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60992-4D09-BB74-E070-B4D924291DEE}"/>
              </a:ext>
            </a:extLst>
          </p:cNvPr>
          <p:cNvSpPr>
            <a:spLocks noGrp="1"/>
          </p:cNvSpPr>
          <p:nvPr>
            <p:ph type="title"/>
          </p:nvPr>
        </p:nvSpPr>
        <p:spPr>
          <a:xfrm>
            <a:off x="2019300" y="538956"/>
            <a:ext cx="8985250" cy="749300"/>
          </a:xfrm>
        </p:spPr>
        <p:txBody>
          <a:bodyPr vert="horz" lIns="91440" tIns="45720" rIns="91440" bIns="45720" rtlCol="0" anchor="t">
            <a:normAutofit/>
          </a:bodyPr>
          <a:lstStyle/>
          <a:p>
            <a:r>
              <a:rPr lang="en-US" sz="2400" kern="1200" dirty="0">
                <a:solidFill>
                  <a:schemeClr val="tx1"/>
                </a:solidFill>
                <a:latin typeface="+mj-lt"/>
                <a:ea typeface="+mj-ea"/>
                <a:cs typeface="+mj-cs"/>
              </a:rPr>
              <a:t>Predictive Analysis</a:t>
            </a:r>
          </a:p>
        </p:txBody>
      </p:sp>
      <p:pic>
        <p:nvPicPr>
          <p:cNvPr id="78" name="Graphic 77" descr="Gears">
            <a:extLst>
              <a:ext uri="{FF2B5EF4-FFF2-40B4-BE49-F238E27FC236}">
                <a16:creationId xmlns:a16="http://schemas.microsoft.com/office/drawing/2014/main" id="{1FC3175C-0AB2-80EA-D470-AB96F1E51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E028C696-B877-680B-FC4D-042010FE2C0E}"/>
              </a:ext>
            </a:extLst>
          </p:cNvPr>
          <p:cNvSpPr>
            <a:spLocks noGrp="1"/>
          </p:cNvSpPr>
          <p:nvPr>
            <p:ph type="subTitle" idx="1"/>
          </p:nvPr>
        </p:nvSpPr>
        <p:spPr>
          <a:xfrm>
            <a:off x="1104900" y="1448455"/>
            <a:ext cx="10340866" cy="4870589"/>
          </a:xfrm>
        </p:spPr>
        <p:txBody>
          <a:bodyPr vert="horz" lIns="91440" tIns="45720" rIns="91440" bIns="45720" rtlCol="0">
            <a:noAutofit/>
          </a:bodyPr>
          <a:lstStyle/>
          <a:p>
            <a:pPr marL="285750" indent="-285750">
              <a:spcBef>
                <a:spcPts val="0"/>
              </a:spcBef>
              <a:buFont typeface="Wingdings" pitchFamily="2" charset="2"/>
              <a:buChar char="q"/>
            </a:pPr>
            <a:r>
              <a:rPr lang="en-US" sz="1400" dirty="0"/>
              <a:t>In order to find the best ML model/ method that would performs best using the test data between SVM, Classification Trees, k nearest neighbors and Logistic Regression;</a:t>
            </a:r>
          </a:p>
          <a:p>
            <a:pPr marL="742950" lvl="1" indent="-285750" algn="l">
              <a:spcBef>
                <a:spcPts val="0"/>
              </a:spcBef>
              <a:buFont typeface="Arial" panose="020B0604020202020204" pitchFamily="34" charset="0"/>
              <a:buChar char="•"/>
            </a:pPr>
            <a:r>
              <a:rPr lang="en-US" sz="1400" dirty="0">
                <a:latin typeface="+mn-lt"/>
              </a:rPr>
              <a:t>First created an object for each of the algorithms then created a </a:t>
            </a:r>
            <a:r>
              <a:rPr lang="en-US" sz="1400" dirty="0" err="1">
                <a:latin typeface="+mn-lt"/>
              </a:rPr>
              <a:t>GridSearchCV</a:t>
            </a:r>
            <a:r>
              <a:rPr lang="en-US" sz="1400" dirty="0">
                <a:latin typeface="+mn-lt"/>
              </a:rPr>
              <a:t> object and assigned them a set of parameters for each model.</a:t>
            </a:r>
          </a:p>
          <a:p>
            <a:pPr marL="742950" lvl="1" indent="-285750" algn="l">
              <a:spcBef>
                <a:spcPts val="0"/>
              </a:spcBef>
              <a:buFont typeface="Arial" panose="020B0604020202020204" pitchFamily="34" charset="0"/>
              <a:buChar char="•"/>
            </a:pPr>
            <a:r>
              <a:rPr lang="en-US" sz="1400" dirty="0">
                <a:latin typeface="+mn-lt"/>
              </a:rPr>
              <a:t>For each of the models under evaluation, the </a:t>
            </a:r>
            <a:r>
              <a:rPr lang="en-US" sz="1400" dirty="0" err="1">
                <a:latin typeface="+mn-lt"/>
              </a:rPr>
              <a:t>GridsearchCV</a:t>
            </a:r>
            <a:r>
              <a:rPr lang="en-US" sz="1400" dirty="0">
                <a:latin typeface="+mn-lt"/>
              </a:rPr>
              <a:t> object was created with cv=10, then fit the training data into the </a:t>
            </a:r>
            <a:r>
              <a:rPr lang="en-US" sz="1400" dirty="0" err="1">
                <a:latin typeface="+mn-lt"/>
              </a:rPr>
              <a:t>GridSearch</a:t>
            </a:r>
            <a:r>
              <a:rPr lang="en-US" sz="1400" dirty="0">
                <a:latin typeface="+mn-lt"/>
              </a:rPr>
              <a:t> object for each to Find best Hyperparameter.</a:t>
            </a:r>
          </a:p>
          <a:p>
            <a:pPr marL="742950" lvl="1" indent="-285750" algn="l">
              <a:spcBef>
                <a:spcPts val="0"/>
              </a:spcBef>
              <a:buFont typeface="Arial" panose="020B0604020202020204" pitchFamily="34" charset="0"/>
              <a:buChar char="•"/>
            </a:pPr>
            <a:r>
              <a:rPr lang="en-US" sz="1400" dirty="0">
                <a:latin typeface="+mn-lt"/>
              </a:rPr>
              <a:t>After fitting the training set, we output </a:t>
            </a:r>
            <a:r>
              <a:rPr lang="en-US" sz="1400" dirty="0" err="1">
                <a:latin typeface="+mn-lt"/>
              </a:rPr>
              <a:t>GridSearchCV</a:t>
            </a:r>
            <a:r>
              <a:rPr lang="en-US" sz="1400" dirty="0">
                <a:latin typeface="+mn-lt"/>
              </a:rPr>
              <a:t> object for each of the models, then displayed the best parameters using the data attribute </a:t>
            </a:r>
            <a:r>
              <a:rPr lang="en-US" sz="1400" dirty="0" err="1">
                <a:latin typeface="+mn-lt"/>
              </a:rPr>
              <a:t>best_params</a:t>
            </a:r>
            <a:r>
              <a:rPr lang="en-US" sz="1400" dirty="0">
                <a:latin typeface="+mn-lt"/>
              </a:rPr>
              <a:t>_ and the accuracy on the validation data using the data attribute </a:t>
            </a:r>
            <a:r>
              <a:rPr lang="en-US" sz="1400" dirty="0" err="1">
                <a:latin typeface="+mn-lt"/>
              </a:rPr>
              <a:t>best_score</a:t>
            </a:r>
            <a:r>
              <a:rPr lang="en-US" sz="1400" dirty="0">
                <a:latin typeface="+mn-lt"/>
              </a:rPr>
              <a:t>_.</a:t>
            </a:r>
          </a:p>
          <a:p>
            <a:pPr marL="742950" lvl="1" indent="-285750" algn="l">
              <a:spcBef>
                <a:spcPts val="0"/>
              </a:spcBef>
              <a:buFont typeface="Arial" panose="020B0604020202020204" pitchFamily="34" charset="0"/>
              <a:buChar char="•"/>
            </a:pPr>
            <a:r>
              <a:rPr lang="en-US" sz="1400" dirty="0">
                <a:latin typeface="+mn-lt"/>
              </a:rPr>
              <a:t>Finally using the method score to calculate the accuracy on the test data for each model and plotted a </a:t>
            </a:r>
            <a:r>
              <a:rPr lang="en-US" sz="1400" dirty="0" err="1">
                <a:latin typeface="+mn-lt"/>
              </a:rPr>
              <a:t>confussion</a:t>
            </a:r>
            <a:r>
              <a:rPr lang="en-US" sz="1400" dirty="0">
                <a:latin typeface="+mn-lt"/>
              </a:rPr>
              <a:t> matrix for each using the test and predicted outcomes</a:t>
            </a:r>
          </a:p>
          <a:p>
            <a:pPr>
              <a:spcBef>
                <a:spcPts val="0"/>
              </a:spcBef>
            </a:pPr>
            <a:r>
              <a:rPr lang="en-US" sz="1400" dirty="0"/>
              <a:t>https://</a:t>
            </a:r>
            <a:r>
              <a:rPr lang="en-US" sz="1400" dirty="0" err="1"/>
              <a:t>github.com</a:t>
            </a:r>
            <a:r>
              <a:rPr lang="en-US" sz="1400" dirty="0"/>
              <a:t>/Nvaddi03/</a:t>
            </a:r>
            <a:r>
              <a:rPr lang="en-US" sz="1400" dirty="0" err="1"/>
              <a:t>testrepo</a:t>
            </a:r>
            <a:r>
              <a:rPr lang="en-US" sz="1400" dirty="0"/>
              <a:t>/blob/main/8.SpaceX_Machine_Learning_Prediction_Part_5.jupyterlite.ipynb</a:t>
            </a:r>
          </a:p>
          <a:p>
            <a:pPr>
              <a:spcBef>
                <a:spcPts val="0"/>
              </a:spcBef>
            </a:pPr>
            <a:endParaRPr lang="en-US" sz="1400" dirty="0">
              <a:effectLst/>
            </a:endParaRPr>
          </a:p>
          <a:p>
            <a:endParaRPr lang="en-US" sz="1400" dirty="0">
              <a:effectLst/>
            </a:endParaRPr>
          </a:p>
        </p:txBody>
      </p:sp>
      <p:sp>
        <p:nvSpPr>
          <p:cNvPr id="7" name="Footer Placeholder 6">
            <a:extLst>
              <a:ext uri="{FF2B5EF4-FFF2-40B4-BE49-F238E27FC236}">
                <a16:creationId xmlns:a16="http://schemas.microsoft.com/office/drawing/2014/main" id="{CBBDF61E-D1F3-236F-99F4-1C68AC99B828}"/>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CBBE8A2D-C42B-47FC-D6E1-3B982ED988CC}"/>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16</a:t>
            </a:fld>
            <a:endParaRPr lang="en-US" sz="1200" dirty="0">
              <a:solidFill>
                <a:schemeClr val="tx1">
                  <a:tint val="75000"/>
                </a:schemeClr>
              </a:solidFill>
            </a:endParaRPr>
          </a:p>
        </p:txBody>
      </p:sp>
    </p:spTree>
    <p:extLst>
      <p:ext uri="{BB962C8B-B14F-4D97-AF65-F5344CB8AC3E}">
        <p14:creationId xmlns:p14="http://schemas.microsoft.com/office/powerpoint/2010/main" val="696965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767359-F3C9-D584-CB43-4F2E04203F6B}"/>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961AA1A3-8FE2-C4BF-615A-C23331FA0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8A855-5A6A-584B-BB24-741D45116AE5}"/>
              </a:ext>
            </a:extLst>
          </p:cNvPr>
          <p:cNvSpPr>
            <a:spLocks noGrp="1"/>
          </p:cNvSpPr>
          <p:nvPr>
            <p:ph type="title"/>
          </p:nvPr>
        </p:nvSpPr>
        <p:spPr>
          <a:xfrm>
            <a:off x="2019300" y="538956"/>
            <a:ext cx="8985250" cy="749300"/>
          </a:xfrm>
        </p:spPr>
        <p:txBody>
          <a:bodyPr vert="horz" lIns="91440" tIns="45720" rIns="91440" bIns="45720" rtlCol="0" anchor="t">
            <a:normAutofit/>
          </a:bodyPr>
          <a:lstStyle/>
          <a:p>
            <a:r>
              <a:rPr lang="en-US" sz="2400" kern="1200" dirty="0">
                <a:solidFill>
                  <a:schemeClr val="tx1"/>
                </a:solidFill>
                <a:latin typeface="+mj-lt"/>
                <a:ea typeface="+mj-ea"/>
                <a:cs typeface="+mj-cs"/>
              </a:rPr>
              <a:t>Conclusions</a:t>
            </a:r>
          </a:p>
        </p:txBody>
      </p:sp>
      <p:pic>
        <p:nvPicPr>
          <p:cNvPr id="78" name="Graphic 77" descr="Gears">
            <a:extLst>
              <a:ext uri="{FF2B5EF4-FFF2-40B4-BE49-F238E27FC236}">
                <a16:creationId xmlns:a16="http://schemas.microsoft.com/office/drawing/2014/main" id="{918F59F5-E5AB-1418-C079-FF9EB5C578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F7417150-77E3-CB82-E050-5239DC28945F}"/>
              </a:ext>
            </a:extLst>
          </p:cNvPr>
          <p:cNvSpPr>
            <a:spLocks noGrp="1"/>
          </p:cNvSpPr>
          <p:nvPr>
            <p:ph type="subTitle" idx="1"/>
          </p:nvPr>
        </p:nvSpPr>
        <p:spPr>
          <a:xfrm>
            <a:off x="1104900" y="1448455"/>
            <a:ext cx="10340866" cy="4870589"/>
          </a:xfrm>
        </p:spPr>
        <p:txBody>
          <a:bodyPr vert="horz" lIns="91440" tIns="45720" rIns="91440" bIns="45720" rtlCol="0">
            <a:noAutofit/>
          </a:bodyPr>
          <a:lstStyle/>
          <a:p>
            <a:pPr marL="285750" indent="-285750">
              <a:spcBef>
                <a:spcPts val="0"/>
              </a:spcBef>
              <a:buFont typeface="Wingdings" pitchFamily="2" charset="2"/>
              <a:buChar char="q"/>
            </a:pPr>
            <a:r>
              <a:rPr lang="en-US" sz="1400" dirty="0">
                <a:effectLst/>
              </a:rPr>
              <a:t>Different launch sites have different success rates. CCAFS LC-40, has a success rate of 60 %, while KSC LC-39A and VAFB SLC 4E has a success rate of 77%.</a:t>
            </a:r>
          </a:p>
          <a:p>
            <a:pPr marL="285750" indent="-285750">
              <a:spcBef>
                <a:spcPts val="0"/>
              </a:spcBef>
              <a:buFont typeface="Wingdings" pitchFamily="2" charset="2"/>
              <a:buChar char="q"/>
            </a:pPr>
            <a:r>
              <a:rPr lang="en-US" sz="1400" dirty="0">
                <a:effectLst/>
              </a:rPr>
              <a:t>•We can deduce that, as the flight number increases in each of the 3 </a:t>
            </a:r>
            <a:r>
              <a:rPr lang="en-US" sz="1400" dirty="0" err="1">
                <a:effectLst/>
              </a:rPr>
              <a:t>launcg</a:t>
            </a:r>
            <a:r>
              <a:rPr lang="en-US" sz="1400" dirty="0">
                <a:effectLst/>
              </a:rPr>
              <a:t> sites, so does the success rate. For instance, the success rate for the VAFB SLC 4E launch site is 100% after the Flight number 50. Both KSC LC 39A and CCAFS SLC 40 have a 100% success rates after 80</a:t>
            </a:r>
            <a:r>
              <a:rPr lang="en-US" sz="1400" baseline="30000" dirty="0">
                <a:effectLst/>
              </a:rPr>
              <a:t>th</a:t>
            </a:r>
            <a:r>
              <a:rPr lang="en-US" sz="1400" dirty="0">
                <a:effectLst/>
              </a:rPr>
              <a:t> flight</a:t>
            </a:r>
          </a:p>
          <a:p>
            <a:pPr marL="285750" indent="-285750">
              <a:spcBef>
                <a:spcPts val="0"/>
              </a:spcBef>
              <a:buFont typeface="Wingdings" pitchFamily="2" charset="2"/>
              <a:buChar char="q"/>
            </a:pPr>
            <a:r>
              <a:rPr lang="en-US" sz="1400" dirty="0">
                <a:effectLst/>
              </a:rPr>
              <a:t>If you observe Payload Vs. Launch Site scatter point chart you will find for the VAFB-SLC </a:t>
            </a:r>
            <a:r>
              <a:rPr lang="en-US" sz="1400" dirty="0" err="1">
                <a:effectLst/>
              </a:rPr>
              <a:t>launchsite</a:t>
            </a:r>
            <a:r>
              <a:rPr lang="en-US" sz="1400" dirty="0">
                <a:effectLst/>
              </a:rPr>
              <a:t> there are no rockets launched for heavy payload mass(greater than 10000).</a:t>
            </a:r>
          </a:p>
          <a:p>
            <a:pPr marL="285750" indent="-285750">
              <a:spcBef>
                <a:spcPts val="0"/>
              </a:spcBef>
              <a:buFont typeface="Wingdings" pitchFamily="2" charset="2"/>
              <a:buChar char="q"/>
            </a:pPr>
            <a:r>
              <a:rPr lang="en-US" sz="1400" dirty="0">
                <a:effectLst/>
              </a:rPr>
              <a:t>Orbits ES-L1, GEO, HEO &amp; SSO have the highest success rates at 100%, with SO orbit having the lowest success rate at ~50%. Orbit SO has 0% success rate.</a:t>
            </a:r>
          </a:p>
          <a:p>
            <a:pPr marL="285750" indent="-285750">
              <a:spcBef>
                <a:spcPts val="0"/>
              </a:spcBef>
              <a:buFont typeface="Wingdings" pitchFamily="2" charset="2"/>
              <a:buChar char="q"/>
            </a:pPr>
            <a:r>
              <a:rPr lang="en-US" sz="1400" dirty="0">
                <a:effectLst/>
              </a:rPr>
              <a:t>LEO orbit the Success appears related to the number of flights; on the other hand, there seems to be no relationship between flight number when in GTO orbit</a:t>
            </a:r>
          </a:p>
          <a:p>
            <a:pPr marL="285750" indent="-285750">
              <a:spcBef>
                <a:spcPts val="0"/>
              </a:spcBef>
              <a:buFont typeface="Wingdings" pitchFamily="2" charset="2"/>
              <a:buChar char="q"/>
            </a:pPr>
            <a:r>
              <a:rPr lang="en-US" sz="1400" dirty="0"/>
              <a:t>The success rate is increased since 2013 </a:t>
            </a:r>
            <a:endParaRPr lang="en-US" sz="1400" dirty="0">
              <a:effectLst/>
            </a:endParaRPr>
          </a:p>
          <a:p>
            <a:pPr>
              <a:spcBef>
                <a:spcPts val="0"/>
              </a:spcBef>
            </a:pPr>
            <a:endParaRPr lang="en-US" sz="1400" dirty="0">
              <a:effectLst/>
            </a:endParaRPr>
          </a:p>
          <a:p>
            <a:endParaRPr lang="en-US" sz="1400" dirty="0">
              <a:effectLst/>
            </a:endParaRPr>
          </a:p>
        </p:txBody>
      </p:sp>
      <p:sp>
        <p:nvSpPr>
          <p:cNvPr id="7" name="Footer Placeholder 6">
            <a:extLst>
              <a:ext uri="{FF2B5EF4-FFF2-40B4-BE49-F238E27FC236}">
                <a16:creationId xmlns:a16="http://schemas.microsoft.com/office/drawing/2014/main" id="{158DB38A-1580-5C8E-B302-E5C904E93342}"/>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52394196-AA8C-1A4D-0624-EDC5C3B4632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17</a:t>
            </a:fld>
            <a:endParaRPr lang="en-US" sz="1200" dirty="0">
              <a:solidFill>
                <a:schemeClr val="tx1">
                  <a:tint val="75000"/>
                </a:schemeClr>
              </a:solidFill>
            </a:endParaRPr>
          </a:p>
        </p:txBody>
      </p:sp>
    </p:spTree>
    <p:extLst>
      <p:ext uri="{BB962C8B-B14F-4D97-AF65-F5344CB8AC3E}">
        <p14:creationId xmlns:p14="http://schemas.microsoft.com/office/powerpoint/2010/main" val="114665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Narasimha Rao Vaddi</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Summary</a:t>
            </a:r>
          </a:p>
          <a:p>
            <a:r>
              <a:rPr lang="en-US" dirty="0"/>
              <a:t>Methodology</a:t>
            </a:r>
          </a:p>
          <a:p>
            <a:r>
              <a:rPr lang="en-US" dirty="0"/>
              <a:t>conclusion</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4" name="Picture Placeholder 3">
            <a:extLst>
              <a:ext uri="{FF2B5EF4-FFF2-40B4-BE49-F238E27FC236}">
                <a16:creationId xmlns:a16="http://schemas.microsoft.com/office/drawing/2014/main" id="{16061AAE-70FD-26C3-8A4B-47EF745065B0}"/>
              </a:ext>
            </a:extLst>
          </p:cNvPr>
          <p:cNvSpPr>
            <a:spLocks noGrp="1"/>
          </p:cNvSpPr>
          <p:nvPr>
            <p:ph type="pic" sz="quarter" idx="10"/>
          </p:nvPr>
        </p:nvSpPr>
        <p:spPr/>
        <p:txBody>
          <a:bodyPr/>
          <a:lstStyle/>
          <a:p>
            <a:endParaRPr lang="en-US"/>
          </a:p>
        </p:txBody>
      </p:sp>
      <p:pic>
        <p:nvPicPr>
          <p:cNvPr id="5" name="Picture 4">
            <a:extLst>
              <a:ext uri="{FF2B5EF4-FFF2-40B4-BE49-F238E27FC236}">
                <a16:creationId xmlns:a16="http://schemas.microsoft.com/office/drawing/2014/main" id="{FD41C6A1-2357-C321-99F5-275531D600E4}"/>
              </a:ext>
            </a:extLst>
          </p:cNvPr>
          <p:cNvPicPr>
            <a:picLocks noChangeAspect="1"/>
          </p:cNvPicPr>
          <p:nvPr/>
        </p:nvPicPr>
        <p:blipFill>
          <a:blip r:embed="rId3"/>
          <a:stretch>
            <a:fillRect/>
          </a:stretch>
        </p:blipFill>
        <p:spPr>
          <a:xfrm>
            <a:off x="1395412" y="653460"/>
            <a:ext cx="4803622" cy="5564767"/>
          </a:xfrm>
          <a:prstGeom prst="rect">
            <a:avLst/>
          </a:prstGeom>
        </p:spPr>
      </p:pic>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12762" r="-2" b="20754"/>
          <a:stretch/>
        </p:blipFill>
        <p:spPr>
          <a:xfrm>
            <a:off x="4883025" y="293736"/>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descr="A rocket launching with smoke and fire&#10;&#10;Description automatically generated">
            <a:extLst>
              <a:ext uri="{FF2B5EF4-FFF2-40B4-BE49-F238E27FC236}">
                <a16:creationId xmlns:a16="http://schemas.microsoft.com/office/drawing/2014/main" id="{CCCB4881-A54C-91B9-AD33-7A889A2A0697}"/>
              </a:ext>
            </a:extLst>
          </p:cNvPr>
          <p:cNvPicPr>
            <a:picLocks noChangeAspect="1"/>
          </p:cNvPicPr>
          <p:nvPr/>
        </p:nvPicPr>
        <p:blipFill rotWithShape="1">
          <a:blip r:embed="rId4"/>
          <a:srcRect t="15770" r="-3" b="-3"/>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2" name="Freeform: Shape 2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449544" y="859536"/>
            <a:ext cx="4832802" cy="653903"/>
          </a:xfrm>
        </p:spPr>
        <p:txBody>
          <a:bodyPr vert="horz" lIns="91440" tIns="45720" rIns="91440" bIns="45720" rtlCol="0" anchor="ctr">
            <a:normAutofit/>
          </a:bodyPr>
          <a:lstStyle/>
          <a:p>
            <a:r>
              <a:rPr lang="en-US" sz="3400" kern="1200">
                <a:solidFill>
                  <a:schemeClr val="tx1"/>
                </a:solidFill>
                <a:latin typeface="+mj-lt"/>
                <a:ea typeface="+mj-ea"/>
                <a:cs typeface="+mj-cs"/>
              </a:rPr>
              <a:t>INTRO</a:t>
            </a:r>
            <a:endParaRPr lang="en-US" sz="3400"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8" name="Rectangle 2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a:off x="1773936" y="6356350"/>
            <a:ext cx="2994766"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Space x – Falcon 9</a:t>
            </a:r>
            <a:endParaRPr lang="en-US" kern="1200" dirty="0">
              <a:solidFill>
                <a:schemeClr val="tx1">
                  <a:lumMod val="50000"/>
                  <a:lumOff val="50000"/>
                </a:schemeClr>
              </a:solidFill>
              <a:latin typeface="+mn-lt"/>
              <a:ea typeface="+mn-ea"/>
              <a:cs typeface="+mn-cs"/>
            </a:endParaRP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a:xfrm>
            <a:off x="9009888"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smtClean="0"/>
              <a:pPr algn="r">
                <a:spcAft>
                  <a:spcPts val="600"/>
                </a:spcAft>
              </a:pPr>
              <a:t>3</a:t>
            </a:fld>
            <a:endParaRPr lang="en-US" sz="1200"/>
          </a:p>
        </p:txBody>
      </p:sp>
      <p:graphicFrame>
        <p:nvGraphicFramePr>
          <p:cNvPr id="71" name="Text Placeholder 1">
            <a:extLst>
              <a:ext uri="{FF2B5EF4-FFF2-40B4-BE49-F238E27FC236}">
                <a16:creationId xmlns:a16="http://schemas.microsoft.com/office/drawing/2014/main" id="{3C21F8DD-320C-961C-E813-FD104357C0A7}"/>
              </a:ext>
            </a:extLst>
          </p:cNvPr>
          <p:cNvGraphicFramePr/>
          <p:nvPr>
            <p:extLst>
              <p:ext uri="{D42A27DB-BD31-4B8C-83A1-F6EECF244321}">
                <p14:modId xmlns:p14="http://schemas.microsoft.com/office/powerpoint/2010/main" val="310096495"/>
              </p:ext>
            </p:extLst>
          </p:nvPr>
        </p:nvGraphicFramePr>
        <p:xfrm>
          <a:off x="335309" y="2223769"/>
          <a:ext cx="5416716" cy="40014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Summary</a:t>
            </a:r>
          </a:p>
        </p:txBody>
      </p:sp>
      <p:sp>
        <p:nvSpPr>
          <p:cNvPr id="4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838200" y="1929384"/>
            <a:ext cx="10515600" cy="4251960"/>
          </a:xfrm>
        </p:spPr>
        <p:txBody>
          <a:bodyPr vert="horz" lIns="91440" tIns="45720" rIns="91440" bIns="45720" rtlCol="0">
            <a:normAutofit/>
          </a:bodyPr>
          <a:lstStyle/>
          <a:p>
            <a:pPr indent="-228600">
              <a:lnSpc>
                <a:spcPct val="90000"/>
              </a:lnSpc>
              <a:buFont typeface="Arial" panose="020B0604020202020204" pitchFamily="34" charset="0"/>
              <a:buChar char="•"/>
            </a:pPr>
            <a:r>
              <a:rPr lang="en-US" sz="1500" b="1" dirty="0">
                <a:effectLst/>
              </a:rPr>
              <a:t>methodologies</a:t>
            </a:r>
          </a:p>
          <a:p>
            <a:pPr>
              <a:lnSpc>
                <a:spcPct val="90000"/>
              </a:lnSpc>
            </a:pPr>
            <a:r>
              <a:rPr lang="en-US" sz="1500" dirty="0">
                <a:effectLst/>
              </a:rPr>
              <a:t>	- Data Collection using SpaceX API</a:t>
            </a:r>
          </a:p>
          <a:p>
            <a:pPr>
              <a:lnSpc>
                <a:spcPct val="90000"/>
              </a:lnSpc>
            </a:pPr>
            <a:r>
              <a:rPr lang="en-US" sz="1500" dirty="0">
                <a:effectLst/>
              </a:rPr>
              <a:t>	- Data Collection with Web Scraping</a:t>
            </a:r>
          </a:p>
          <a:p>
            <a:pPr>
              <a:lnSpc>
                <a:spcPct val="90000"/>
              </a:lnSpc>
            </a:pPr>
            <a:r>
              <a:rPr lang="en-US" sz="1500" dirty="0">
                <a:effectLst/>
              </a:rPr>
              <a:t>	- Data Wrangling</a:t>
            </a:r>
          </a:p>
          <a:p>
            <a:pPr>
              <a:lnSpc>
                <a:spcPct val="90000"/>
              </a:lnSpc>
            </a:pPr>
            <a:r>
              <a:rPr lang="en-US" sz="1500" dirty="0">
                <a:effectLst/>
              </a:rPr>
              <a:t>	- Exploratory Data Analysis using SQL</a:t>
            </a:r>
          </a:p>
          <a:p>
            <a:pPr>
              <a:lnSpc>
                <a:spcPct val="90000"/>
              </a:lnSpc>
            </a:pPr>
            <a:r>
              <a:rPr lang="en-US" sz="1500" dirty="0">
                <a:effectLst/>
              </a:rPr>
              <a:t>	- EDA DataViz Using Python Pandas and Matplotlib</a:t>
            </a:r>
          </a:p>
          <a:p>
            <a:pPr>
              <a:lnSpc>
                <a:spcPct val="90000"/>
              </a:lnSpc>
            </a:pPr>
            <a:r>
              <a:rPr lang="en-US" sz="1500" dirty="0">
                <a:effectLst/>
              </a:rPr>
              <a:t>	- Launch Sites Analysis with Folium-Interactive Visual Analytics and 	  Ploty Dash</a:t>
            </a:r>
          </a:p>
          <a:p>
            <a:pPr>
              <a:lnSpc>
                <a:spcPct val="90000"/>
              </a:lnSpc>
            </a:pPr>
            <a:r>
              <a:rPr lang="en-US" sz="1500" dirty="0">
                <a:effectLst/>
              </a:rPr>
              <a:t>	- Machine Learning Landing Prediction</a:t>
            </a:r>
          </a:p>
          <a:p>
            <a:pPr>
              <a:lnSpc>
                <a:spcPct val="90000"/>
              </a:lnSpc>
            </a:pPr>
            <a:r>
              <a:rPr lang="en-US" sz="1500" dirty="0">
                <a:effectLst/>
              </a:rPr>
              <a:t>• </a:t>
            </a:r>
            <a:r>
              <a:rPr lang="en-US" sz="1500" b="1" dirty="0">
                <a:effectLst/>
              </a:rPr>
              <a:t>results</a:t>
            </a:r>
          </a:p>
          <a:p>
            <a:pPr>
              <a:lnSpc>
                <a:spcPct val="90000"/>
              </a:lnSpc>
            </a:pPr>
            <a:r>
              <a:rPr lang="en-US" sz="1500" dirty="0">
                <a:effectLst/>
              </a:rPr>
              <a:t>	- EDA results</a:t>
            </a:r>
          </a:p>
          <a:p>
            <a:pPr>
              <a:lnSpc>
                <a:spcPct val="90000"/>
              </a:lnSpc>
            </a:pPr>
            <a:r>
              <a:rPr lang="en-US" sz="1500" dirty="0">
                <a:effectLst/>
              </a:rPr>
              <a:t>	- Interactive Visual Analytics and Dashboards</a:t>
            </a:r>
          </a:p>
          <a:p>
            <a:pPr>
              <a:lnSpc>
                <a:spcPct val="90000"/>
              </a:lnSpc>
            </a:pPr>
            <a:r>
              <a:rPr lang="en-US" sz="1500" dirty="0">
                <a:effectLst/>
              </a:rPr>
              <a:t>	- Predictive Analysis(Classification)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rPr>
              <a:t>Space x – Falcon 9</a:t>
            </a:r>
            <a:endParaRPr lang="en-US" kern="1200" dirty="0">
              <a:solidFill>
                <a:schemeClr val="tx1">
                  <a:tint val="75000"/>
                </a:schemeClr>
              </a:solidFill>
              <a:latin typeface="+mn-lt"/>
              <a:ea typeface="+mn-ea"/>
              <a:cs typeface="+mn-cs"/>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smtClean="0">
                <a:solidFill>
                  <a:schemeClr val="tx1">
                    <a:tint val="75000"/>
                  </a:schemeClr>
                </a:solidFill>
              </a:rPr>
              <a:pPr algn="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D9E618-5775-D25D-B989-EA91BC1C3309}"/>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0ED88-05C6-B85C-C270-18F389567C6A}"/>
              </a:ext>
            </a:extLst>
          </p:cNvPr>
          <p:cNvSpPr>
            <a:spLocks noGrp="1"/>
          </p:cNvSpPr>
          <p:nvPr>
            <p:ph type="title"/>
          </p:nvPr>
        </p:nvSpPr>
        <p:spPr>
          <a:xfrm>
            <a:off x="2019300" y="538956"/>
            <a:ext cx="8985250" cy="1118394"/>
          </a:xfrm>
        </p:spPr>
        <p:txBody>
          <a:bodyPr vert="horz" lIns="91440" tIns="45720" rIns="91440" bIns="45720" rtlCol="0" anchor="t">
            <a:normAutofit/>
          </a:bodyPr>
          <a:lstStyle/>
          <a:p>
            <a:r>
              <a:rPr lang="en-US" sz="4000" kern="1200">
                <a:solidFill>
                  <a:schemeClr val="tx1"/>
                </a:solidFill>
                <a:latin typeface="+mj-lt"/>
                <a:ea typeface="+mj-ea"/>
                <a:cs typeface="+mj-cs"/>
              </a:rPr>
              <a:t>Methodology</a:t>
            </a:r>
          </a:p>
        </p:txBody>
      </p:sp>
      <p:pic>
        <p:nvPicPr>
          <p:cNvPr id="78" name="Graphic 77" descr="Gears">
            <a:extLst>
              <a:ext uri="{FF2B5EF4-FFF2-40B4-BE49-F238E27FC236}">
                <a16:creationId xmlns:a16="http://schemas.microsoft.com/office/drawing/2014/main" id="{B033E694-D855-F432-7455-76DAD67E56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5ADBCBCD-93A8-BE8D-921B-9681CDC55EE6}"/>
              </a:ext>
            </a:extLst>
          </p:cNvPr>
          <p:cNvSpPr>
            <a:spLocks noGrp="1"/>
          </p:cNvSpPr>
          <p:nvPr>
            <p:ph type="subTitle" idx="1"/>
          </p:nvPr>
        </p:nvSpPr>
        <p:spPr>
          <a:xfrm>
            <a:off x="1009649" y="1847849"/>
            <a:ext cx="10708217" cy="4254501"/>
          </a:xfrm>
        </p:spPr>
        <p:txBody>
          <a:bodyPr vert="horz" lIns="91440" tIns="45720" rIns="91440" bIns="45720" rtlCol="0">
            <a:normAutofit/>
          </a:bodyPr>
          <a:lstStyle/>
          <a:p>
            <a:pPr indent="-228600">
              <a:lnSpc>
                <a:spcPct val="90000"/>
              </a:lnSpc>
              <a:buFont typeface="Arial" panose="020B0604020202020204" pitchFamily="34" charset="0"/>
              <a:buChar char="•"/>
            </a:pPr>
            <a:r>
              <a:rPr lang="en-US" b="1" dirty="0">
                <a:effectLst/>
              </a:rPr>
              <a:t>Executive Summary</a:t>
            </a:r>
          </a:p>
          <a:p>
            <a:pPr indent="-228600">
              <a:lnSpc>
                <a:spcPct val="90000"/>
              </a:lnSpc>
              <a:buFont typeface="Arial" panose="020B0604020202020204" pitchFamily="34" charset="0"/>
              <a:buChar char="•"/>
            </a:pPr>
            <a:r>
              <a:rPr lang="en-US" dirty="0"/>
              <a:t>	</a:t>
            </a:r>
            <a:r>
              <a:rPr lang="en-US" dirty="0">
                <a:effectLst/>
              </a:rPr>
              <a:t>Data collection methodology:</a:t>
            </a:r>
          </a:p>
          <a:p>
            <a:pPr marL="171450" indent="-228600">
              <a:lnSpc>
                <a:spcPct val="90000"/>
              </a:lnSpc>
              <a:buFont typeface="Arial" panose="020B0604020202020204" pitchFamily="34" charset="0"/>
              <a:buChar char="•"/>
            </a:pPr>
            <a:r>
              <a:rPr lang="en-US" dirty="0">
                <a:effectLst/>
              </a:rPr>
              <a:t> </a:t>
            </a:r>
            <a:r>
              <a:rPr lang="en-US" b="1" dirty="0">
                <a:effectLst/>
              </a:rPr>
              <a:t>Describes how data sets were collected</a:t>
            </a:r>
          </a:p>
          <a:p>
            <a:pPr indent="-228600">
              <a:lnSpc>
                <a:spcPct val="90000"/>
              </a:lnSpc>
              <a:buFont typeface="Arial" panose="020B0604020202020204" pitchFamily="34" charset="0"/>
              <a:buChar char="•"/>
            </a:pPr>
            <a:r>
              <a:rPr lang="en-US" dirty="0"/>
              <a:t>	</a:t>
            </a:r>
            <a:r>
              <a:rPr lang="en-US" dirty="0">
                <a:effectLst/>
              </a:rPr>
              <a:t>Perform data wrangling</a:t>
            </a:r>
          </a:p>
          <a:p>
            <a:pPr marL="171450" indent="-228600">
              <a:lnSpc>
                <a:spcPct val="90000"/>
              </a:lnSpc>
              <a:buFont typeface="Arial" panose="020B0604020202020204" pitchFamily="34" charset="0"/>
              <a:buChar char="•"/>
            </a:pPr>
            <a:r>
              <a:rPr lang="en-US" dirty="0">
                <a:effectLst/>
              </a:rPr>
              <a:t> </a:t>
            </a:r>
            <a:r>
              <a:rPr lang="en-US" b="1" dirty="0">
                <a:effectLst/>
              </a:rPr>
              <a:t>Describes how data were processed</a:t>
            </a:r>
          </a:p>
          <a:p>
            <a:pPr indent="-228600">
              <a:lnSpc>
                <a:spcPct val="90000"/>
              </a:lnSpc>
              <a:buFont typeface="Arial" panose="020B0604020202020204" pitchFamily="34" charset="0"/>
              <a:buChar char="•"/>
            </a:pPr>
            <a:r>
              <a:rPr lang="en-US" dirty="0"/>
              <a:t>	</a:t>
            </a:r>
            <a:r>
              <a:rPr lang="en-US" dirty="0">
                <a:effectLst/>
              </a:rPr>
              <a:t>Perform exploratory data analysis (EDA) using visualization and SQL</a:t>
            </a:r>
          </a:p>
          <a:p>
            <a:pPr marL="171450" indent="-228600">
              <a:lnSpc>
                <a:spcPct val="90000"/>
              </a:lnSpc>
              <a:buFont typeface="Arial" panose="020B0604020202020204" pitchFamily="34" charset="0"/>
              <a:buChar char="•"/>
            </a:pPr>
            <a:r>
              <a:rPr lang="en-US" dirty="0">
                <a:effectLst/>
              </a:rPr>
              <a:t> </a:t>
            </a:r>
            <a:r>
              <a:rPr lang="en-US" b="1" dirty="0">
                <a:effectLst/>
              </a:rPr>
              <a:t>Perform interactive visual analytics using Folium and Plotly Dash</a:t>
            </a:r>
          </a:p>
          <a:p>
            <a:pPr marL="171450" indent="-228600">
              <a:lnSpc>
                <a:spcPct val="90000"/>
              </a:lnSpc>
              <a:buFont typeface="Arial" panose="020B0604020202020204" pitchFamily="34" charset="0"/>
              <a:buChar char="•"/>
            </a:pPr>
            <a:r>
              <a:rPr lang="en-US" dirty="0">
                <a:effectLst/>
              </a:rPr>
              <a:t> </a:t>
            </a:r>
            <a:r>
              <a:rPr lang="en-US" b="1" dirty="0">
                <a:effectLst/>
              </a:rPr>
              <a:t>Perform predictive analysis using classification models</a:t>
            </a:r>
          </a:p>
          <a:p>
            <a:pPr indent="-228600">
              <a:lnSpc>
                <a:spcPct val="90000"/>
              </a:lnSpc>
              <a:buFont typeface="Arial" panose="020B0604020202020204" pitchFamily="34" charset="0"/>
              <a:buChar char="•"/>
            </a:pPr>
            <a:r>
              <a:rPr lang="en-US" dirty="0"/>
              <a:t>	</a:t>
            </a:r>
            <a:r>
              <a:rPr lang="en-US" dirty="0">
                <a:effectLst/>
              </a:rPr>
              <a:t>How to build, tune, evaluate ML classification models</a:t>
            </a:r>
          </a:p>
          <a:p>
            <a:pPr indent="-228600">
              <a:lnSpc>
                <a:spcPct val="90000"/>
              </a:lnSpc>
              <a:buFont typeface="Arial" panose="020B0604020202020204" pitchFamily="34" charset="0"/>
              <a:buChar char="•"/>
            </a:pPr>
            <a:endParaRPr lang="en-US" dirty="0">
              <a:effectLst/>
            </a:endParaRPr>
          </a:p>
        </p:txBody>
      </p:sp>
      <p:sp>
        <p:nvSpPr>
          <p:cNvPr id="7" name="Footer Placeholder 6">
            <a:extLst>
              <a:ext uri="{FF2B5EF4-FFF2-40B4-BE49-F238E27FC236}">
                <a16:creationId xmlns:a16="http://schemas.microsoft.com/office/drawing/2014/main" id="{11EB1F73-6791-071D-BB85-BDF952FF9372}"/>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29A196C1-0F30-3E74-8E59-C0332D8A4048}"/>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5</a:t>
            </a:fld>
            <a:endParaRPr lang="en-US" sz="1200" dirty="0">
              <a:solidFill>
                <a:schemeClr val="tx1">
                  <a:tint val="75000"/>
                </a:schemeClr>
              </a:solidFill>
            </a:endParaRPr>
          </a:p>
        </p:txBody>
      </p:sp>
    </p:spTree>
    <p:extLst>
      <p:ext uri="{BB962C8B-B14F-4D97-AF65-F5344CB8AC3E}">
        <p14:creationId xmlns:p14="http://schemas.microsoft.com/office/powerpoint/2010/main" val="398077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8D2B5E-0B96-761E-A4D7-CA9BD9BDC980}"/>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33559547-C651-05CF-179C-BD4D41D74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521D7-E5B2-5899-51BC-819F3E4D7D10}"/>
              </a:ext>
            </a:extLst>
          </p:cNvPr>
          <p:cNvSpPr>
            <a:spLocks noGrp="1"/>
          </p:cNvSpPr>
          <p:nvPr>
            <p:ph type="title"/>
          </p:nvPr>
        </p:nvSpPr>
        <p:spPr>
          <a:xfrm>
            <a:off x="1854200" y="647056"/>
            <a:ext cx="8985250" cy="533099"/>
          </a:xfrm>
        </p:spPr>
        <p:txBody>
          <a:bodyPr vert="horz" lIns="91440" tIns="45720" rIns="91440" bIns="45720" rtlCol="0" anchor="t">
            <a:normAutofit/>
          </a:bodyPr>
          <a:lstStyle/>
          <a:p>
            <a:r>
              <a:rPr lang="en-US" sz="2400" kern="1200" dirty="0">
                <a:solidFill>
                  <a:schemeClr val="tx1"/>
                </a:solidFill>
                <a:latin typeface="+mj-lt"/>
                <a:ea typeface="+mj-ea"/>
                <a:cs typeface="+mj-cs"/>
              </a:rPr>
              <a:t>Data collection process</a:t>
            </a:r>
          </a:p>
        </p:txBody>
      </p:sp>
      <p:pic>
        <p:nvPicPr>
          <p:cNvPr id="78" name="Graphic 77" descr="Gears">
            <a:extLst>
              <a:ext uri="{FF2B5EF4-FFF2-40B4-BE49-F238E27FC236}">
                <a16:creationId xmlns:a16="http://schemas.microsoft.com/office/drawing/2014/main" id="{39759402-03E3-BC69-1153-319132C618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D7C91670-9C7F-BA5E-7134-71DA174F6BBD}"/>
              </a:ext>
            </a:extLst>
          </p:cNvPr>
          <p:cNvSpPr>
            <a:spLocks noGrp="1"/>
          </p:cNvSpPr>
          <p:nvPr>
            <p:ph type="subTitle" idx="1"/>
          </p:nvPr>
        </p:nvSpPr>
        <p:spPr>
          <a:xfrm>
            <a:off x="1104900" y="1448456"/>
            <a:ext cx="10708217" cy="4254501"/>
          </a:xfrm>
        </p:spPr>
        <p:txBody>
          <a:bodyPr vert="horz" lIns="91440" tIns="45720" rIns="91440" bIns="45720" rtlCol="0">
            <a:normAutofit/>
          </a:bodyPr>
          <a:lstStyle/>
          <a:p>
            <a:pPr marL="342900" indent="-342900">
              <a:spcBef>
                <a:spcPts val="0"/>
              </a:spcBef>
              <a:buFont typeface="Wingdings" pitchFamily="2" charset="2"/>
              <a:buChar char="q"/>
            </a:pPr>
            <a:r>
              <a:rPr lang="en-US" sz="1600" dirty="0">
                <a:effectLst/>
              </a:rPr>
              <a:t>Data was collected using SpaceX restful API by making a get request to the SpaceX API. </a:t>
            </a:r>
          </a:p>
          <a:p>
            <a:pPr marL="342900" indent="-342900">
              <a:spcBef>
                <a:spcPts val="0"/>
              </a:spcBef>
              <a:buFont typeface="Wingdings" pitchFamily="2" charset="2"/>
              <a:buChar char="q"/>
            </a:pPr>
            <a:endParaRPr lang="en-US" sz="1600" dirty="0"/>
          </a:p>
          <a:p>
            <a:pPr marL="342900" indent="-342900">
              <a:spcBef>
                <a:spcPts val="0"/>
              </a:spcBef>
              <a:buFont typeface="Wingdings" pitchFamily="2" charset="2"/>
              <a:buChar char="q"/>
            </a:pPr>
            <a:r>
              <a:rPr lang="en-US" sz="1600" dirty="0">
                <a:effectLst/>
              </a:rPr>
              <a:t>to make the requested JSON results more consistent, the SpaceX launch data was</a:t>
            </a:r>
          </a:p>
          <a:p>
            <a:pPr>
              <a:spcBef>
                <a:spcPts val="0"/>
              </a:spcBef>
            </a:pPr>
            <a:r>
              <a:rPr lang="en-US" sz="1600" dirty="0">
                <a:effectLst/>
              </a:rPr>
              <a:t>       requested and parsed using the GET request and then converted into a Pandas data     </a:t>
            </a:r>
          </a:p>
          <a:p>
            <a:pPr>
              <a:spcBef>
                <a:spcPts val="0"/>
              </a:spcBef>
            </a:pPr>
            <a:r>
              <a:rPr lang="en-US" sz="1600" dirty="0"/>
              <a:t>       </a:t>
            </a:r>
            <a:r>
              <a:rPr lang="en-US" sz="1600" dirty="0">
                <a:effectLst/>
              </a:rPr>
              <a:t>frame.</a:t>
            </a:r>
          </a:p>
          <a:p>
            <a:pPr>
              <a:spcBef>
                <a:spcPts val="0"/>
              </a:spcBef>
            </a:pPr>
            <a:endParaRPr lang="en-US" sz="1600" dirty="0">
              <a:effectLst/>
            </a:endParaRPr>
          </a:p>
          <a:p>
            <a:pPr marL="342900" indent="-342900">
              <a:spcBef>
                <a:spcPts val="0"/>
              </a:spcBef>
              <a:buFont typeface="Wingdings" pitchFamily="2" charset="2"/>
              <a:buChar char="q"/>
            </a:pPr>
            <a:r>
              <a:rPr lang="en-US" sz="1600" dirty="0">
                <a:effectLst/>
              </a:rPr>
              <a:t>performed web scraping to collect Falcon 9 historical launch records from a Wikipedia page titled List of Falcon 9 and Falcon launches records are stored in a HTML. Using BeautifulSoup and request Libraries, I extract the Falcon 9 launch HTML table records from the Wikipedia page, Parsed the table and converted it into a Pandas data frame</a:t>
            </a:r>
          </a:p>
          <a:p>
            <a:pPr indent="-228600">
              <a:lnSpc>
                <a:spcPct val="90000"/>
              </a:lnSpc>
              <a:buFont typeface="Arial" panose="020B0604020202020204" pitchFamily="34" charset="0"/>
              <a:buChar char="•"/>
            </a:pPr>
            <a:endParaRPr lang="en-US" dirty="0">
              <a:effectLst/>
            </a:endParaRPr>
          </a:p>
        </p:txBody>
      </p:sp>
      <p:sp>
        <p:nvSpPr>
          <p:cNvPr id="7" name="Footer Placeholder 6">
            <a:extLst>
              <a:ext uri="{FF2B5EF4-FFF2-40B4-BE49-F238E27FC236}">
                <a16:creationId xmlns:a16="http://schemas.microsoft.com/office/drawing/2014/main" id="{8A69DCB0-635A-E102-5A35-C5CEC1224048}"/>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755F823D-86FE-AD7A-B928-079A9839CB1E}"/>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6</a:t>
            </a:fld>
            <a:endParaRPr lang="en-US" sz="1200" dirty="0">
              <a:solidFill>
                <a:schemeClr val="tx1">
                  <a:tint val="75000"/>
                </a:schemeClr>
              </a:solidFill>
            </a:endParaRPr>
          </a:p>
        </p:txBody>
      </p:sp>
    </p:spTree>
    <p:extLst>
      <p:ext uri="{BB962C8B-B14F-4D97-AF65-F5344CB8AC3E}">
        <p14:creationId xmlns:p14="http://schemas.microsoft.com/office/powerpoint/2010/main" val="164612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FB5A5F-587D-EB24-1B2E-37A44110CB67}"/>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3FD39796-6365-D419-041E-97970B0CC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CC23E-01D0-0C38-B3F5-870E6BA877DC}"/>
              </a:ext>
            </a:extLst>
          </p:cNvPr>
          <p:cNvSpPr>
            <a:spLocks noGrp="1"/>
          </p:cNvSpPr>
          <p:nvPr>
            <p:ph type="title"/>
          </p:nvPr>
        </p:nvSpPr>
        <p:spPr>
          <a:xfrm>
            <a:off x="2019300" y="538956"/>
            <a:ext cx="8985250" cy="749300"/>
          </a:xfrm>
        </p:spPr>
        <p:txBody>
          <a:bodyPr vert="horz" lIns="91440" tIns="45720" rIns="91440" bIns="45720" rtlCol="0" anchor="t">
            <a:normAutofit/>
          </a:bodyPr>
          <a:lstStyle/>
          <a:p>
            <a:r>
              <a:rPr lang="en-US" sz="2400" kern="1200" dirty="0">
                <a:solidFill>
                  <a:schemeClr val="tx1"/>
                </a:solidFill>
                <a:latin typeface="+mj-lt"/>
                <a:ea typeface="+mj-ea"/>
                <a:cs typeface="+mj-cs"/>
              </a:rPr>
              <a:t>Data collection - Web API</a:t>
            </a:r>
          </a:p>
        </p:txBody>
      </p:sp>
      <p:pic>
        <p:nvPicPr>
          <p:cNvPr id="78" name="Graphic 77" descr="Gears">
            <a:extLst>
              <a:ext uri="{FF2B5EF4-FFF2-40B4-BE49-F238E27FC236}">
                <a16:creationId xmlns:a16="http://schemas.microsoft.com/office/drawing/2014/main" id="{27C2D023-23B7-21CA-D111-EB4C61036B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C758B886-3431-0AD3-E914-1BE162D3F28B}"/>
              </a:ext>
            </a:extLst>
          </p:cNvPr>
          <p:cNvSpPr>
            <a:spLocks noGrp="1"/>
          </p:cNvSpPr>
          <p:nvPr>
            <p:ph type="subTitle" idx="1"/>
          </p:nvPr>
        </p:nvSpPr>
        <p:spPr>
          <a:xfrm>
            <a:off x="1104901" y="1448456"/>
            <a:ext cx="4402520" cy="4668565"/>
          </a:xfrm>
        </p:spPr>
        <p:txBody>
          <a:bodyPr vert="horz" lIns="91440" tIns="45720" rIns="91440" bIns="45720" rtlCol="0">
            <a:noAutofit/>
          </a:bodyPr>
          <a:lstStyle/>
          <a:p>
            <a:pPr marL="285750" indent="-285750">
              <a:buFont typeface="Wingdings" pitchFamily="2" charset="2"/>
              <a:buChar char="q"/>
            </a:pPr>
            <a:r>
              <a:rPr lang="en-US" sz="1400" dirty="0">
                <a:effectLst/>
              </a:rPr>
              <a:t> </a:t>
            </a:r>
            <a:r>
              <a:rPr lang="en-US" sz="1400" dirty="0"/>
              <a:t>Data collected using SpaceX API (a RESTful API) by making a get request to the SpaceX API then requested and parsed the SpaceX launch data using the GET request and decoded the response content as a </a:t>
            </a:r>
            <a:r>
              <a:rPr lang="en-US" sz="1400" dirty="0" err="1"/>
              <a:t>Json</a:t>
            </a:r>
            <a:r>
              <a:rPr lang="en-US" sz="1400" dirty="0"/>
              <a:t> result which was then converted into a Pandas data frame</a:t>
            </a:r>
          </a:p>
          <a:p>
            <a:pPr marL="285750" indent="-285750">
              <a:buFont typeface="Wingdings" pitchFamily="2" charset="2"/>
              <a:buChar char="q"/>
            </a:pPr>
            <a:r>
              <a:rPr lang="en-US" sz="1400" dirty="0"/>
              <a:t>Here is the GitHub URL of the completed SpaceX API calls notebook</a:t>
            </a:r>
          </a:p>
          <a:p>
            <a:r>
              <a:rPr lang="en-US" sz="1400" dirty="0"/>
              <a:t>(https://</a:t>
            </a:r>
            <a:r>
              <a:rPr lang="en-US" sz="1400" dirty="0" err="1"/>
              <a:t>github.com</a:t>
            </a:r>
            <a:r>
              <a:rPr lang="en-US" sz="1400" dirty="0"/>
              <a:t>/Nvaddi03/</a:t>
            </a:r>
            <a:r>
              <a:rPr lang="en-US" sz="1400" dirty="0" err="1"/>
              <a:t>testrepo</a:t>
            </a:r>
            <a:r>
              <a:rPr lang="en-US" sz="1400" dirty="0"/>
              <a:t>/blob/main/1.jupyter-labs-spacex-data-collection-api.ipynb)</a:t>
            </a:r>
            <a:endParaRPr lang="en-US" sz="1400" dirty="0">
              <a:effectLst/>
            </a:endParaRPr>
          </a:p>
        </p:txBody>
      </p:sp>
      <p:sp>
        <p:nvSpPr>
          <p:cNvPr id="7" name="Footer Placeholder 6">
            <a:extLst>
              <a:ext uri="{FF2B5EF4-FFF2-40B4-BE49-F238E27FC236}">
                <a16:creationId xmlns:a16="http://schemas.microsoft.com/office/drawing/2014/main" id="{836C4CD5-EF2C-FB5E-927D-4A0B25C1CE7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F04A1087-F611-3279-FCDB-E23B75E7532E}"/>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7</a:t>
            </a:fld>
            <a:endParaRPr lang="en-US" sz="1200" dirty="0">
              <a:solidFill>
                <a:schemeClr val="tx1">
                  <a:tint val="75000"/>
                </a:schemeClr>
              </a:solidFill>
            </a:endParaRPr>
          </a:p>
        </p:txBody>
      </p:sp>
      <p:pic>
        <p:nvPicPr>
          <p:cNvPr id="3" name="Picture 2">
            <a:extLst>
              <a:ext uri="{FF2B5EF4-FFF2-40B4-BE49-F238E27FC236}">
                <a16:creationId xmlns:a16="http://schemas.microsoft.com/office/drawing/2014/main" id="{8E949F78-5A67-E3C2-7DD0-59641BAB7F72}"/>
              </a:ext>
            </a:extLst>
          </p:cNvPr>
          <p:cNvPicPr>
            <a:picLocks noChangeAspect="1"/>
          </p:cNvPicPr>
          <p:nvPr/>
        </p:nvPicPr>
        <p:blipFill>
          <a:blip r:embed="rId4"/>
          <a:stretch>
            <a:fillRect/>
          </a:stretch>
        </p:blipFill>
        <p:spPr>
          <a:xfrm>
            <a:off x="6094476" y="1303256"/>
            <a:ext cx="6009217" cy="4668565"/>
          </a:xfrm>
          <a:prstGeom prst="rect">
            <a:avLst/>
          </a:prstGeom>
        </p:spPr>
      </p:pic>
    </p:spTree>
    <p:extLst>
      <p:ext uri="{BB962C8B-B14F-4D97-AF65-F5344CB8AC3E}">
        <p14:creationId xmlns:p14="http://schemas.microsoft.com/office/powerpoint/2010/main" val="270691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02D92D-CE70-0765-A1E1-3BB32C661344}"/>
            </a:ext>
          </a:extLst>
        </p:cNvPr>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4B8FB364-F7B0-BA3B-6B6E-4BA932C8E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CDEF0-42E5-1576-8BCB-86A2B9C9AC57}"/>
              </a:ext>
            </a:extLst>
          </p:cNvPr>
          <p:cNvSpPr>
            <a:spLocks noGrp="1"/>
          </p:cNvSpPr>
          <p:nvPr>
            <p:ph type="title"/>
          </p:nvPr>
        </p:nvSpPr>
        <p:spPr>
          <a:xfrm>
            <a:off x="2019300" y="538956"/>
            <a:ext cx="8985250" cy="749300"/>
          </a:xfrm>
        </p:spPr>
        <p:txBody>
          <a:bodyPr vert="horz" lIns="91440" tIns="45720" rIns="91440" bIns="45720" rtlCol="0" anchor="t">
            <a:noAutofit/>
          </a:bodyPr>
          <a:lstStyle/>
          <a:p>
            <a:r>
              <a:rPr lang="en-US" sz="2400" kern="1200" dirty="0">
                <a:solidFill>
                  <a:schemeClr val="tx1"/>
                </a:solidFill>
                <a:latin typeface="+mj-lt"/>
                <a:ea typeface="+mj-ea"/>
                <a:cs typeface="+mj-cs"/>
              </a:rPr>
              <a:t>Data collection – Web scrapping</a:t>
            </a:r>
          </a:p>
        </p:txBody>
      </p:sp>
      <p:pic>
        <p:nvPicPr>
          <p:cNvPr id="78" name="Graphic 77" descr="Gears">
            <a:extLst>
              <a:ext uri="{FF2B5EF4-FFF2-40B4-BE49-F238E27FC236}">
                <a16:creationId xmlns:a16="http://schemas.microsoft.com/office/drawing/2014/main" id="{426614AB-9F54-9F3B-F861-0D67B8606B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5" name="Subtitle 4">
            <a:extLst>
              <a:ext uri="{FF2B5EF4-FFF2-40B4-BE49-F238E27FC236}">
                <a16:creationId xmlns:a16="http://schemas.microsoft.com/office/drawing/2014/main" id="{1F0BF90B-B3EC-64AA-BC22-B36C09C9FF6E}"/>
              </a:ext>
            </a:extLst>
          </p:cNvPr>
          <p:cNvSpPr>
            <a:spLocks noGrp="1"/>
          </p:cNvSpPr>
          <p:nvPr>
            <p:ph type="subTitle" idx="1"/>
          </p:nvPr>
        </p:nvSpPr>
        <p:spPr>
          <a:xfrm>
            <a:off x="926225" y="1196208"/>
            <a:ext cx="4896506" cy="4668565"/>
          </a:xfrm>
        </p:spPr>
        <p:txBody>
          <a:bodyPr vert="horz" lIns="91440" tIns="45720" rIns="91440" bIns="45720" rtlCol="0">
            <a:noAutofit/>
          </a:bodyPr>
          <a:lstStyle/>
          <a:p>
            <a:pPr marL="285750" indent="-285750">
              <a:buFont typeface="Wingdings" pitchFamily="2" charset="2"/>
              <a:buChar char="q"/>
            </a:pPr>
            <a:r>
              <a:rPr lang="en-US" sz="1400" dirty="0"/>
              <a:t>Performed web scraping to collect Falcon 9 historical launch records from a Wikipedia using BeautifulSoup and request, to extract the Falcon 9 launch records from HTML table of the Wikipedia page, then created a data frame by parsing the launch HTML.</a:t>
            </a:r>
          </a:p>
          <a:p>
            <a:pPr marL="285750" indent="-285750">
              <a:buFont typeface="Wingdings" pitchFamily="2" charset="2"/>
              <a:buChar char="q"/>
            </a:pPr>
            <a:r>
              <a:rPr lang="en-US" sz="1400" dirty="0"/>
              <a:t>Here is the GitHub URL of the completed web scraping notebook.</a:t>
            </a:r>
          </a:p>
          <a:p>
            <a:r>
              <a:rPr lang="en-US" sz="1400" dirty="0">
                <a:effectLst/>
              </a:rPr>
              <a:t>https://</a:t>
            </a:r>
            <a:r>
              <a:rPr lang="en-US" sz="1400" dirty="0" err="1">
                <a:effectLst/>
              </a:rPr>
              <a:t>github.com</a:t>
            </a:r>
            <a:r>
              <a:rPr lang="en-US" sz="1400" dirty="0">
                <a:effectLst/>
              </a:rPr>
              <a:t>/Nvaddi03/</a:t>
            </a:r>
            <a:r>
              <a:rPr lang="en-US" sz="1400" dirty="0" err="1">
                <a:effectLst/>
              </a:rPr>
              <a:t>testrepo</a:t>
            </a:r>
            <a:r>
              <a:rPr lang="en-US" sz="1400" dirty="0">
                <a:effectLst/>
              </a:rPr>
              <a:t>/blob/main/2.jupyter-labs-webscraping.ipynb</a:t>
            </a:r>
          </a:p>
        </p:txBody>
      </p:sp>
      <p:sp>
        <p:nvSpPr>
          <p:cNvPr id="7" name="Footer Placeholder 6">
            <a:extLst>
              <a:ext uri="{FF2B5EF4-FFF2-40B4-BE49-F238E27FC236}">
                <a16:creationId xmlns:a16="http://schemas.microsoft.com/office/drawing/2014/main" id="{A8C320E8-7872-A24D-6303-562A2C266251}"/>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Space x – Falcon 9</a:t>
            </a:r>
          </a:p>
        </p:txBody>
      </p:sp>
      <p:sp>
        <p:nvSpPr>
          <p:cNvPr id="8" name="Slide Number Placeholder 7">
            <a:extLst>
              <a:ext uri="{FF2B5EF4-FFF2-40B4-BE49-F238E27FC236}">
                <a16:creationId xmlns:a16="http://schemas.microsoft.com/office/drawing/2014/main" id="{441A1DD1-04A0-BE80-BBA3-F631318D2247}"/>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09A01C0A-2BB6-49E7-91A3-DCB9F9F59583}" type="slidenum">
              <a:rPr lang="en-US" sz="1200">
                <a:solidFill>
                  <a:schemeClr val="tx1">
                    <a:tint val="75000"/>
                  </a:schemeClr>
                </a:solidFill>
              </a:rPr>
              <a:pPr algn="r">
                <a:spcAft>
                  <a:spcPts val="600"/>
                </a:spcAft>
              </a:pPr>
              <a:t>8</a:t>
            </a:fld>
            <a:endParaRPr lang="en-US" sz="1200" dirty="0">
              <a:solidFill>
                <a:schemeClr val="tx1">
                  <a:tint val="75000"/>
                </a:schemeClr>
              </a:solidFill>
            </a:endParaRPr>
          </a:p>
        </p:txBody>
      </p:sp>
      <p:pic>
        <p:nvPicPr>
          <p:cNvPr id="4" name="Picture 3">
            <a:extLst>
              <a:ext uri="{FF2B5EF4-FFF2-40B4-BE49-F238E27FC236}">
                <a16:creationId xmlns:a16="http://schemas.microsoft.com/office/drawing/2014/main" id="{97385070-2595-C76E-ED7F-9170C8DE5F53}"/>
              </a:ext>
            </a:extLst>
          </p:cNvPr>
          <p:cNvPicPr>
            <a:picLocks noChangeAspect="1"/>
          </p:cNvPicPr>
          <p:nvPr/>
        </p:nvPicPr>
        <p:blipFill>
          <a:blip r:embed="rId4"/>
          <a:stretch>
            <a:fillRect/>
          </a:stretch>
        </p:blipFill>
        <p:spPr>
          <a:xfrm>
            <a:off x="6094476" y="1114071"/>
            <a:ext cx="5956300" cy="4750701"/>
          </a:xfrm>
          <a:prstGeom prst="rect">
            <a:avLst/>
          </a:prstGeom>
        </p:spPr>
      </p:pic>
    </p:spTree>
    <p:extLst>
      <p:ext uri="{BB962C8B-B14F-4D97-AF65-F5344CB8AC3E}">
        <p14:creationId xmlns:p14="http://schemas.microsoft.com/office/powerpoint/2010/main" val="315020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E359BA-B83D-0DAE-EF4F-F570CF6CC87F}"/>
            </a:ext>
          </a:extLst>
        </p:cNvPr>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BA002-19D1-6CFC-F016-D3804BD0C729}"/>
              </a:ext>
            </a:extLst>
          </p:cNvPr>
          <p:cNvSpPr>
            <a:spLocks noGrp="1"/>
          </p:cNvSpPr>
          <p:nvPr>
            <p:ph type="title"/>
          </p:nvPr>
        </p:nvSpPr>
        <p:spPr>
          <a:xfrm>
            <a:off x="710387" y="903890"/>
            <a:ext cx="4399684" cy="1088180"/>
          </a:xfrm>
        </p:spPr>
        <p:txBody>
          <a:bodyPr vert="horz" lIns="91440" tIns="45720" rIns="91440" bIns="45720" rtlCol="0" anchor="ctr">
            <a:normAutofit/>
          </a:bodyPr>
          <a:lstStyle/>
          <a:p>
            <a:r>
              <a:rPr lang="en-US" sz="2400" dirty="0">
                <a:cs typeface="+mj-cs"/>
              </a:rPr>
              <a:t>Data Wrangling</a:t>
            </a:r>
          </a:p>
        </p:txBody>
      </p:sp>
      <p:sp>
        <p:nvSpPr>
          <p:cNvPr id="5" name="Subtitle 4">
            <a:extLst>
              <a:ext uri="{FF2B5EF4-FFF2-40B4-BE49-F238E27FC236}">
                <a16:creationId xmlns:a16="http://schemas.microsoft.com/office/drawing/2014/main" id="{F7E6832B-440B-3ECD-37FD-CB424C758BCA}"/>
              </a:ext>
            </a:extLst>
          </p:cNvPr>
          <p:cNvSpPr>
            <a:spLocks noGrp="1"/>
          </p:cNvSpPr>
          <p:nvPr>
            <p:ph type="subTitle" idx="1"/>
          </p:nvPr>
        </p:nvSpPr>
        <p:spPr>
          <a:xfrm>
            <a:off x="649977" y="2128595"/>
            <a:ext cx="4080880" cy="4227755"/>
          </a:xfrm>
        </p:spPr>
        <p:txBody>
          <a:bodyPr vert="horz" lIns="91440" tIns="45720" rIns="91440" bIns="45720" rtlCol="0">
            <a:normAutofit/>
          </a:bodyPr>
          <a:lstStyle/>
          <a:p>
            <a:pPr marL="228600" indent="-285750">
              <a:lnSpc>
                <a:spcPct val="90000"/>
              </a:lnSpc>
              <a:spcBef>
                <a:spcPts val="0"/>
              </a:spcBef>
              <a:buFont typeface="Wingdings" pitchFamily="2" charset="2"/>
              <a:buChar char="q"/>
            </a:pPr>
            <a:r>
              <a:rPr lang="en-US" sz="1400" dirty="0">
                <a:effectLst/>
              </a:rPr>
              <a:t>After obtaining and creating a Pandas DF from the collected data, data was filtered using the Booster Version column to only keep the Falcon 9 launches, then dealt with the missing data values in the Landing Pad and Payload Mass columns. For the Payload Mass, missing data values were replaced using mean value of column.</a:t>
            </a:r>
          </a:p>
          <a:p>
            <a:pPr marL="57150" indent="-285750">
              <a:lnSpc>
                <a:spcPct val="90000"/>
              </a:lnSpc>
              <a:spcBef>
                <a:spcPts val="0"/>
              </a:spcBef>
              <a:buFont typeface="Wingdings" pitchFamily="2" charset="2"/>
              <a:buChar char="q"/>
            </a:pPr>
            <a:endParaRPr lang="en-US" sz="1400" dirty="0">
              <a:effectLst/>
            </a:endParaRPr>
          </a:p>
          <a:p>
            <a:pPr marL="228600" indent="-285750">
              <a:lnSpc>
                <a:spcPct val="90000"/>
              </a:lnSpc>
              <a:spcBef>
                <a:spcPts val="0"/>
              </a:spcBef>
              <a:buFont typeface="Wingdings" pitchFamily="2" charset="2"/>
              <a:buChar char="q"/>
            </a:pPr>
            <a:r>
              <a:rPr lang="en-US" sz="1400" dirty="0">
                <a:effectLst/>
              </a:rPr>
              <a:t>Also performed some Exploratory Data Analysis (EDA) to find some patterns in the data and determine what would be the label for training supervised models</a:t>
            </a:r>
          </a:p>
          <a:p>
            <a:pPr>
              <a:lnSpc>
                <a:spcPct val="90000"/>
              </a:lnSpc>
            </a:pPr>
            <a:r>
              <a:rPr lang="en-US" sz="1400" dirty="0">
                <a:effectLst/>
              </a:rPr>
              <a:t>https://</a:t>
            </a:r>
            <a:r>
              <a:rPr lang="en-US" sz="1400" dirty="0" err="1">
                <a:effectLst/>
              </a:rPr>
              <a:t>github.com</a:t>
            </a:r>
            <a:r>
              <a:rPr lang="en-US" sz="1400" dirty="0">
                <a:effectLst/>
              </a:rPr>
              <a:t>/Nvaddi03/</a:t>
            </a:r>
            <a:r>
              <a:rPr lang="en-US" sz="1400" dirty="0" err="1">
                <a:effectLst/>
              </a:rPr>
              <a:t>testrepo</a:t>
            </a:r>
            <a:r>
              <a:rPr lang="en-US" sz="1400" dirty="0">
                <a:effectLst/>
              </a:rPr>
              <a:t>/blob/main/3.jupyter-labs-spacex-Data%20wrangling.ipynb</a:t>
            </a:r>
          </a:p>
        </p:txBody>
      </p:sp>
      <p:sp>
        <p:nvSpPr>
          <p:cNvPr id="97"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7BC314-160C-B2BD-1084-68372730EF3A}"/>
              </a:ext>
            </a:extLst>
          </p:cNvPr>
          <p:cNvPicPr>
            <a:picLocks noChangeAspect="1"/>
          </p:cNvPicPr>
          <p:nvPr/>
        </p:nvPicPr>
        <p:blipFill rotWithShape="1">
          <a:blip r:embed="rId2"/>
          <a:srcRect r="4462" b="3"/>
          <a:stretch/>
        </p:blipFill>
        <p:spPr>
          <a:xfrm>
            <a:off x="5441735" y="804672"/>
            <a:ext cx="5934456" cy="5248656"/>
          </a:xfrm>
          <a:prstGeom prst="rect">
            <a:avLst/>
          </a:prstGeom>
          <a:effectLst/>
        </p:spPr>
      </p:pic>
      <p:sp>
        <p:nvSpPr>
          <p:cNvPr id="7" name="Footer Placeholder 6">
            <a:extLst>
              <a:ext uri="{FF2B5EF4-FFF2-40B4-BE49-F238E27FC236}">
                <a16:creationId xmlns:a16="http://schemas.microsoft.com/office/drawing/2014/main" id="{0A95C687-C234-2BD0-82F4-2B52378D579A}"/>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lgn="ctr">
              <a:spcAft>
                <a:spcPts val="600"/>
              </a:spcAft>
              <a:defRPr/>
            </a:pPr>
            <a:r>
              <a:rPr lang="en-US" b="0" kern="1200" cap="none" spc="0">
                <a:solidFill>
                  <a:prstClr val="black">
                    <a:tint val="75000"/>
                  </a:prstClr>
                </a:solidFill>
                <a:latin typeface="Calibri" panose="020F0502020204030204"/>
                <a:ea typeface="+mn-ea"/>
                <a:cs typeface="+mn-cs"/>
              </a:rPr>
              <a:t>Space x – Falcon 9</a:t>
            </a:r>
          </a:p>
        </p:txBody>
      </p:sp>
      <p:sp>
        <p:nvSpPr>
          <p:cNvPr id="8" name="Slide Number Placeholder 7">
            <a:extLst>
              <a:ext uri="{FF2B5EF4-FFF2-40B4-BE49-F238E27FC236}">
                <a16:creationId xmlns:a16="http://schemas.microsoft.com/office/drawing/2014/main" id="{320D86EC-E3E6-7279-1351-1F921AFF7A2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defRPr/>
            </a:pPr>
            <a:fld id="{09A01C0A-2BB6-49E7-91A3-DCB9F9F59583}" type="slidenum">
              <a:rPr lang="en-US" sz="1200">
                <a:solidFill>
                  <a:prstClr val="black">
                    <a:tint val="75000"/>
                  </a:prstClr>
                </a:solidFill>
                <a:latin typeface="Calibri" panose="020F0502020204030204"/>
              </a:rPr>
              <a:pPr algn="r">
                <a:spcAft>
                  <a:spcPts val="600"/>
                </a:spcAft>
                <a:defRPr/>
              </a:pPr>
              <a:t>9</a:t>
            </a:fld>
            <a:endParaRPr lang="en-US" sz="1200">
              <a:solidFill>
                <a:prstClr val="black">
                  <a:tint val="75000"/>
                </a:prstClr>
              </a:solidFill>
              <a:latin typeface="Calibri" panose="020F0502020204030204"/>
            </a:endParaRPr>
          </a:p>
        </p:txBody>
      </p:sp>
      <p:pic>
        <p:nvPicPr>
          <p:cNvPr id="78" name="Graphic 77" descr="Gears">
            <a:extLst>
              <a:ext uri="{FF2B5EF4-FFF2-40B4-BE49-F238E27FC236}">
                <a16:creationId xmlns:a16="http://schemas.microsoft.com/office/drawing/2014/main" id="{5FDEF2AF-021C-22A8-94E9-0A94FFC3CB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349" y="430022"/>
            <a:ext cx="749300" cy="749300"/>
          </a:xfrm>
          <a:prstGeom prst="rect">
            <a:avLst/>
          </a:prstGeom>
        </p:spPr>
      </p:pic>
    </p:spTree>
    <p:extLst>
      <p:ext uri="{BB962C8B-B14F-4D97-AF65-F5344CB8AC3E}">
        <p14:creationId xmlns:p14="http://schemas.microsoft.com/office/powerpoint/2010/main" val="2704230657"/>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1625</Words>
  <Application>Microsoft Macintosh PowerPoint</Application>
  <PresentationFormat>Widescreen</PresentationFormat>
  <Paragraphs>135</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Black</vt:lpstr>
      <vt:lpstr>Avenir Next LT Pro</vt:lpstr>
      <vt:lpstr>Calibri</vt:lpstr>
      <vt:lpstr>Wingdings</vt:lpstr>
      <vt:lpstr>Office Theme</vt:lpstr>
      <vt:lpstr>Space X-falcon 9 Data Analysis</vt:lpstr>
      <vt:lpstr>AGENDA</vt:lpstr>
      <vt:lpstr>INTRO</vt:lpstr>
      <vt:lpstr>Summary</vt:lpstr>
      <vt:lpstr>Methodology</vt:lpstr>
      <vt:lpstr>Data collection process</vt:lpstr>
      <vt:lpstr>Data collection - Web API</vt:lpstr>
      <vt:lpstr>Data collection – Web scrapping</vt:lpstr>
      <vt:lpstr>Data Wrangling</vt:lpstr>
      <vt:lpstr>Data Visualization</vt:lpstr>
      <vt:lpstr>Data Visualization </vt:lpstr>
      <vt:lpstr>EDA With SQL</vt:lpstr>
      <vt:lpstr>Interactive map with folium</vt:lpstr>
      <vt:lpstr>Build dashboard with plotly das</vt:lpstr>
      <vt:lpstr>Predictive Analysis</vt:lpstr>
      <vt:lpstr>Predictive Analysis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2024-02-12T21:03:09Z</dcterms:modified>
</cp:coreProperties>
</file>